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257" r:id="rId3"/>
    <p:sldId id="258" r:id="rId4"/>
    <p:sldId id="271" r:id="rId5"/>
    <p:sldId id="272" r:id="rId6"/>
    <p:sldId id="270" r:id="rId7"/>
    <p:sldId id="273" r:id="rId8"/>
    <p:sldId id="260" r:id="rId9"/>
    <p:sldId id="262" r:id="rId10"/>
    <p:sldId id="263" r:id="rId11"/>
    <p:sldId id="264" r:id="rId12"/>
    <p:sldId id="274" r:id="rId13"/>
    <p:sldId id="275" r:id="rId14"/>
    <p:sldId id="265" r:id="rId15"/>
    <p:sldId id="266" r:id="rId16"/>
    <p:sldId id="267" r:id="rId17"/>
    <p:sldId id="268" r:id="rId18"/>
    <p:sldId id="269"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CBC647E-1A2B-4F5A-BE71-5F760F5F7D48}" type="datetimeFigureOut">
              <a:rPr lang="en-US" smtClean="0"/>
              <a:t>01-Apr-19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A9BE4EC-D844-4588-A6C9-A7C514E83EF6}"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smtClean="0"/>
              <a:t>SA-700</a:t>
            </a:r>
            <a:endParaRPr lang="en-US" dirty="0"/>
          </a:p>
        </p:txBody>
      </p:sp>
      <p:sp>
        <p:nvSpPr>
          <p:cNvPr id="5" name="Slide Number Placeholder 4"/>
          <p:cNvSpPr>
            <a:spLocks noGrp="1"/>
          </p:cNvSpPr>
          <p:nvPr>
            <p:ph type="sldNum" sz="quarter" idx="11"/>
          </p:nvPr>
        </p:nvSpPr>
        <p:spPr/>
        <p:txBody>
          <a:bodyPr/>
          <a:lstStyle/>
          <a:p>
            <a:fld id="{CEDA4BF1-D4E9-4806-BA3F-0912FEF88080}" type="slidenum">
              <a:rPr lang="en-US" smtClean="0"/>
              <a:pPr/>
              <a:t>8</a:t>
            </a:fld>
            <a:endParaRPr lang="en-US" dirty="0"/>
          </a:p>
        </p:txBody>
      </p:sp>
      <p:sp>
        <p:nvSpPr>
          <p:cNvPr id="6" name="Footer Placeholder 5"/>
          <p:cNvSpPr>
            <a:spLocks noGrp="1"/>
          </p:cNvSpPr>
          <p:nvPr>
            <p:ph type="ftr" sz="quarter" idx="12"/>
          </p:nvPr>
        </p:nvSpPr>
        <p:spPr/>
        <p:txBody>
          <a:bodyPr/>
          <a:lstStyle/>
          <a:p>
            <a:r>
              <a:rPr lang="en-US" smtClean="0"/>
              <a:t>CA ALOK AGRAWAL</a:t>
            </a:r>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SA-700</a:t>
            </a:r>
            <a:endParaRPr lang="en-US" dirty="0"/>
          </a:p>
        </p:txBody>
      </p:sp>
      <p:sp>
        <p:nvSpPr>
          <p:cNvPr id="5" name="Slide Number Placeholder 4"/>
          <p:cNvSpPr>
            <a:spLocks noGrp="1"/>
          </p:cNvSpPr>
          <p:nvPr>
            <p:ph type="sldNum" sz="quarter" idx="11"/>
          </p:nvPr>
        </p:nvSpPr>
        <p:spPr/>
        <p:txBody>
          <a:bodyPr/>
          <a:lstStyle/>
          <a:p>
            <a:fld id="{CEDA4BF1-D4E9-4806-BA3F-0912FEF88080}" type="slidenum">
              <a:rPr lang="en-US" smtClean="0"/>
              <a:pPr/>
              <a:t>9</a:t>
            </a:fld>
            <a:endParaRPr lang="en-US" dirty="0"/>
          </a:p>
        </p:txBody>
      </p:sp>
      <p:sp>
        <p:nvSpPr>
          <p:cNvPr id="6" name="Footer Placeholder 5"/>
          <p:cNvSpPr>
            <a:spLocks noGrp="1"/>
          </p:cNvSpPr>
          <p:nvPr>
            <p:ph type="ftr" sz="quarter" idx="12"/>
          </p:nvPr>
        </p:nvSpPr>
        <p:spPr/>
        <p:txBody>
          <a:bodyPr/>
          <a:lstStyle/>
          <a:p>
            <a:r>
              <a:rPr lang="en-US" smtClean="0"/>
              <a:t>CA ALOK AGRAWAL</a:t>
            </a:r>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SA-700</a:t>
            </a:r>
            <a:endParaRPr lang="en-US" dirty="0"/>
          </a:p>
        </p:txBody>
      </p:sp>
      <p:sp>
        <p:nvSpPr>
          <p:cNvPr id="5" name="Slide Number Placeholder 4"/>
          <p:cNvSpPr>
            <a:spLocks noGrp="1"/>
          </p:cNvSpPr>
          <p:nvPr>
            <p:ph type="sldNum" sz="quarter" idx="11"/>
          </p:nvPr>
        </p:nvSpPr>
        <p:spPr/>
        <p:txBody>
          <a:bodyPr/>
          <a:lstStyle/>
          <a:p>
            <a:fld id="{CEDA4BF1-D4E9-4806-BA3F-0912FEF88080}" type="slidenum">
              <a:rPr lang="en-US" smtClean="0"/>
              <a:pPr/>
              <a:t>10</a:t>
            </a:fld>
            <a:endParaRPr lang="en-US" dirty="0"/>
          </a:p>
        </p:txBody>
      </p:sp>
      <p:sp>
        <p:nvSpPr>
          <p:cNvPr id="6" name="Footer Placeholder 5"/>
          <p:cNvSpPr>
            <a:spLocks noGrp="1"/>
          </p:cNvSpPr>
          <p:nvPr>
            <p:ph type="ftr" sz="quarter" idx="12"/>
          </p:nvPr>
        </p:nvSpPr>
        <p:spPr/>
        <p:txBody>
          <a:bodyPr/>
          <a:lstStyle/>
          <a:p>
            <a:r>
              <a:rPr lang="en-US" smtClean="0"/>
              <a:t>CA ALOK AGRAWAL</a:t>
            </a:r>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SA-700</a:t>
            </a:r>
            <a:endParaRPr lang="en-US" dirty="0"/>
          </a:p>
        </p:txBody>
      </p:sp>
      <p:sp>
        <p:nvSpPr>
          <p:cNvPr id="5" name="Slide Number Placeholder 4"/>
          <p:cNvSpPr>
            <a:spLocks noGrp="1"/>
          </p:cNvSpPr>
          <p:nvPr>
            <p:ph type="sldNum" sz="quarter" idx="11"/>
          </p:nvPr>
        </p:nvSpPr>
        <p:spPr/>
        <p:txBody>
          <a:bodyPr/>
          <a:lstStyle/>
          <a:p>
            <a:fld id="{CEDA4BF1-D4E9-4806-BA3F-0912FEF88080}" type="slidenum">
              <a:rPr lang="en-US" smtClean="0"/>
              <a:pPr/>
              <a:t>11</a:t>
            </a:fld>
            <a:endParaRPr lang="en-US" dirty="0"/>
          </a:p>
        </p:txBody>
      </p:sp>
      <p:sp>
        <p:nvSpPr>
          <p:cNvPr id="6" name="Footer Placeholder 5"/>
          <p:cNvSpPr>
            <a:spLocks noGrp="1"/>
          </p:cNvSpPr>
          <p:nvPr>
            <p:ph type="ftr" sz="quarter" idx="12"/>
          </p:nvPr>
        </p:nvSpPr>
        <p:spPr/>
        <p:txBody>
          <a:bodyPr/>
          <a:lstStyle/>
          <a:p>
            <a:r>
              <a:rPr lang="en-US" smtClean="0"/>
              <a:t>CA ALOK AGRAWAL</a:t>
            </a:r>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SA-700</a:t>
            </a:r>
            <a:endParaRPr lang="en-US" dirty="0"/>
          </a:p>
        </p:txBody>
      </p:sp>
      <p:sp>
        <p:nvSpPr>
          <p:cNvPr id="5" name="Slide Number Placeholder 4"/>
          <p:cNvSpPr>
            <a:spLocks noGrp="1"/>
          </p:cNvSpPr>
          <p:nvPr>
            <p:ph type="sldNum" sz="quarter" idx="11"/>
          </p:nvPr>
        </p:nvSpPr>
        <p:spPr/>
        <p:txBody>
          <a:bodyPr/>
          <a:lstStyle/>
          <a:p>
            <a:fld id="{CEDA4BF1-D4E9-4806-BA3F-0912FEF88080}" type="slidenum">
              <a:rPr lang="en-US" smtClean="0"/>
              <a:pPr/>
              <a:t>14</a:t>
            </a:fld>
            <a:endParaRPr lang="en-US" dirty="0"/>
          </a:p>
        </p:txBody>
      </p:sp>
      <p:sp>
        <p:nvSpPr>
          <p:cNvPr id="6" name="Footer Placeholder 5"/>
          <p:cNvSpPr>
            <a:spLocks noGrp="1"/>
          </p:cNvSpPr>
          <p:nvPr>
            <p:ph type="ftr" sz="quarter" idx="12"/>
          </p:nvPr>
        </p:nvSpPr>
        <p:spPr/>
        <p:txBody>
          <a:bodyPr/>
          <a:lstStyle/>
          <a:p>
            <a:r>
              <a:rPr lang="en-US" smtClean="0"/>
              <a:t>CA ALOK AGRAWAL</a:t>
            </a:r>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SA-700</a:t>
            </a:r>
            <a:endParaRPr lang="en-US" dirty="0"/>
          </a:p>
        </p:txBody>
      </p:sp>
      <p:sp>
        <p:nvSpPr>
          <p:cNvPr id="5" name="Slide Number Placeholder 4"/>
          <p:cNvSpPr>
            <a:spLocks noGrp="1"/>
          </p:cNvSpPr>
          <p:nvPr>
            <p:ph type="sldNum" sz="quarter" idx="11"/>
          </p:nvPr>
        </p:nvSpPr>
        <p:spPr/>
        <p:txBody>
          <a:bodyPr/>
          <a:lstStyle/>
          <a:p>
            <a:fld id="{CEDA4BF1-D4E9-4806-BA3F-0912FEF88080}" type="slidenum">
              <a:rPr lang="en-US" smtClean="0"/>
              <a:pPr/>
              <a:t>15</a:t>
            </a:fld>
            <a:endParaRPr lang="en-US" dirty="0"/>
          </a:p>
        </p:txBody>
      </p:sp>
      <p:sp>
        <p:nvSpPr>
          <p:cNvPr id="6" name="Footer Placeholder 5"/>
          <p:cNvSpPr>
            <a:spLocks noGrp="1"/>
          </p:cNvSpPr>
          <p:nvPr>
            <p:ph type="ftr" sz="quarter" idx="12"/>
          </p:nvPr>
        </p:nvSpPr>
        <p:spPr/>
        <p:txBody>
          <a:bodyPr/>
          <a:lstStyle/>
          <a:p>
            <a:r>
              <a:rPr lang="en-US" smtClean="0"/>
              <a:t>CA ALOK AGRAWAL</a:t>
            </a:r>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SA-700</a:t>
            </a:r>
            <a:endParaRPr lang="en-US" dirty="0"/>
          </a:p>
        </p:txBody>
      </p:sp>
      <p:sp>
        <p:nvSpPr>
          <p:cNvPr id="5" name="Slide Number Placeholder 4"/>
          <p:cNvSpPr>
            <a:spLocks noGrp="1"/>
          </p:cNvSpPr>
          <p:nvPr>
            <p:ph type="sldNum" sz="quarter" idx="11"/>
          </p:nvPr>
        </p:nvSpPr>
        <p:spPr/>
        <p:txBody>
          <a:bodyPr/>
          <a:lstStyle/>
          <a:p>
            <a:fld id="{CEDA4BF1-D4E9-4806-BA3F-0912FEF88080}" type="slidenum">
              <a:rPr lang="en-US" smtClean="0"/>
              <a:pPr/>
              <a:t>16</a:t>
            </a:fld>
            <a:endParaRPr lang="en-US" dirty="0"/>
          </a:p>
        </p:txBody>
      </p:sp>
      <p:sp>
        <p:nvSpPr>
          <p:cNvPr id="6" name="Footer Placeholder 5"/>
          <p:cNvSpPr>
            <a:spLocks noGrp="1"/>
          </p:cNvSpPr>
          <p:nvPr>
            <p:ph type="ftr" sz="quarter" idx="12"/>
          </p:nvPr>
        </p:nvSpPr>
        <p:spPr/>
        <p:txBody>
          <a:bodyPr/>
          <a:lstStyle/>
          <a:p>
            <a:r>
              <a:rPr lang="en-US" smtClean="0"/>
              <a:t>CA ALOK AGRAWAL</a:t>
            </a:r>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SA-700</a:t>
            </a:r>
            <a:endParaRPr lang="en-US" dirty="0"/>
          </a:p>
        </p:txBody>
      </p:sp>
      <p:sp>
        <p:nvSpPr>
          <p:cNvPr id="5" name="Slide Number Placeholder 4"/>
          <p:cNvSpPr>
            <a:spLocks noGrp="1"/>
          </p:cNvSpPr>
          <p:nvPr>
            <p:ph type="sldNum" sz="quarter" idx="11"/>
          </p:nvPr>
        </p:nvSpPr>
        <p:spPr/>
        <p:txBody>
          <a:bodyPr/>
          <a:lstStyle/>
          <a:p>
            <a:fld id="{CEDA4BF1-D4E9-4806-BA3F-0912FEF88080}" type="slidenum">
              <a:rPr lang="en-US" smtClean="0"/>
              <a:pPr/>
              <a:t>17</a:t>
            </a:fld>
            <a:endParaRPr lang="en-US" dirty="0"/>
          </a:p>
        </p:txBody>
      </p:sp>
      <p:sp>
        <p:nvSpPr>
          <p:cNvPr id="6" name="Footer Placeholder 5"/>
          <p:cNvSpPr>
            <a:spLocks noGrp="1"/>
          </p:cNvSpPr>
          <p:nvPr>
            <p:ph type="ftr" sz="quarter" idx="12"/>
          </p:nvPr>
        </p:nvSpPr>
        <p:spPr/>
        <p:txBody>
          <a:bodyPr/>
          <a:lstStyle/>
          <a:p>
            <a:r>
              <a:rPr lang="en-US" smtClean="0"/>
              <a:t>CA ALOK AGRAWAL</a:t>
            </a:r>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SA-700</a:t>
            </a:r>
            <a:endParaRPr lang="en-US" dirty="0"/>
          </a:p>
        </p:txBody>
      </p:sp>
      <p:sp>
        <p:nvSpPr>
          <p:cNvPr id="5" name="Slide Number Placeholder 4"/>
          <p:cNvSpPr>
            <a:spLocks noGrp="1"/>
          </p:cNvSpPr>
          <p:nvPr>
            <p:ph type="sldNum" sz="quarter" idx="11"/>
          </p:nvPr>
        </p:nvSpPr>
        <p:spPr/>
        <p:txBody>
          <a:bodyPr/>
          <a:lstStyle/>
          <a:p>
            <a:fld id="{CEDA4BF1-D4E9-4806-BA3F-0912FEF88080}" type="slidenum">
              <a:rPr lang="en-US" smtClean="0"/>
              <a:pPr/>
              <a:t>18</a:t>
            </a:fld>
            <a:endParaRPr lang="en-US" dirty="0"/>
          </a:p>
        </p:txBody>
      </p:sp>
      <p:sp>
        <p:nvSpPr>
          <p:cNvPr id="6" name="Footer Placeholder 5"/>
          <p:cNvSpPr>
            <a:spLocks noGrp="1"/>
          </p:cNvSpPr>
          <p:nvPr>
            <p:ph type="ftr" sz="quarter" idx="12"/>
          </p:nvPr>
        </p:nvSpPr>
        <p:spPr/>
        <p:txBody>
          <a:bodyPr/>
          <a:lstStyle/>
          <a:p>
            <a:r>
              <a:rPr lang="en-US" smtClean="0"/>
              <a:t>CA ALOK AGRAWAL</a:t>
            </a:r>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01-Apr-19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01-Apr-19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01-Apr-19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01-Apr-19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01-Apr-19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01-Apr-19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01-Apr-19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01-Apr-19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01-Apr-19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01-Apr-19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01-Apr-19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01-Apr-19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772400" cy="1470025"/>
          </a:xfrm>
        </p:spPr>
        <p:txBody>
          <a:bodyPr>
            <a:normAutofit/>
          </a:bodyPr>
          <a:lstStyle/>
          <a:p>
            <a:r>
              <a:rPr lang="en-US" sz="6600" b="1" dirty="0" smtClean="0">
                <a:solidFill>
                  <a:srgbClr val="002060"/>
                </a:solidFill>
              </a:rPr>
              <a:t>AUDIT REPORT</a:t>
            </a:r>
            <a:endParaRPr lang="en-US" sz="6600" b="1" dirty="0">
              <a:solidFill>
                <a:srgbClr val="002060"/>
              </a:solidFill>
            </a:endParaRPr>
          </a:p>
        </p:txBody>
      </p:sp>
      <p:sp>
        <p:nvSpPr>
          <p:cNvPr id="3" name="Subtitle 2"/>
          <p:cNvSpPr>
            <a:spLocks noGrp="1"/>
          </p:cNvSpPr>
          <p:nvPr>
            <p:ph type="subTitle" idx="1"/>
          </p:nvPr>
        </p:nvSpPr>
        <p:spPr>
          <a:xfrm>
            <a:off x="0" y="3886200"/>
            <a:ext cx="9144000" cy="1752600"/>
          </a:xfrm>
        </p:spPr>
        <p:txBody>
          <a:bodyPr>
            <a:normAutofit lnSpcReduction="10000"/>
          </a:bodyPr>
          <a:lstStyle/>
          <a:p>
            <a:r>
              <a:rPr lang="en-US" sz="5400" b="1" dirty="0" smtClean="0"/>
              <a:t>SA 700, SA 701, </a:t>
            </a:r>
          </a:p>
          <a:p>
            <a:r>
              <a:rPr lang="en-US" sz="5400" b="1" dirty="0" smtClean="0"/>
              <a:t>SA 705 &amp; SA 706</a:t>
            </a:r>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33400" y="304800"/>
            <a:ext cx="8229600" cy="1143000"/>
          </a:xfrm>
        </p:spPr>
        <p:txBody>
          <a:bodyPr>
            <a:normAutofit/>
          </a:bodyPr>
          <a:lstStyle/>
          <a:p>
            <a:r>
              <a:rPr lang="en-US" sz="3200" u="sng" dirty="0" smtClean="0">
                <a:solidFill>
                  <a:schemeClr val="accent4">
                    <a:lumMod val="50000"/>
                  </a:schemeClr>
                </a:solidFill>
                <a:latin typeface="Cambria" pitchFamily="18" charset="0"/>
                <a:cs typeface="Arial" pitchFamily="34" charset="0"/>
              </a:rPr>
              <a:t>Determining Key Audit Matters:</a:t>
            </a:r>
            <a:endParaRPr lang="en-US" sz="3200" u="sng" dirty="0">
              <a:solidFill>
                <a:schemeClr val="accent4">
                  <a:lumMod val="50000"/>
                </a:schemeClr>
              </a:solidFill>
              <a:latin typeface="Cambria" pitchFamily="18" charset="0"/>
              <a:cs typeface="Arial" pitchFamily="34" charset="0"/>
            </a:endParaRPr>
          </a:p>
        </p:txBody>
      </p:sp>
      <p:sp>
        <p:nvSpPr>
          <p:cNvPr id="2" name="Content Placeholder 1"/>
          <p:cNvSpPr>
            <a:spLocks noGrp="1"/>
          </p:cNvSpPr>
          <p:nvPr>
            <p:ph idx="1"/>
          </p:nvPr>
        </p:nvSpPr>
        <p:spPr>
          <a:xfrm>
            <a:off x="457200" y="1295400"/>
            <a:ext cx="8229600" cy="5181599"/>
          </a:xfrm>
        </p:spPr>
        <p:txBody>
          <a:bodyPr>
            <a:noAutofit/>
          </a:bodyPr>
          <a:lstStyle/>
          <a:p>
            <a:pPr lvl="0" algn="just">
              <a:buFont typeface="Wingdings" pitchFamily="2" charset="2"/>
              <a:buChar char="Ø"/>
            </a:pPr>
            <a:r>
              <a:rPr lang="en-US" sz="2800" b="0" dirty="0" smtClean="0">
                <a:latin typeface="Cambria" pitchFamily="18" charset="0"/>
              </a:rPr>
              <a:t>The auditor shall determine, from the matters communicated with </a:t>
            </a:r>
            <a:r>
              <a:rPr lang="en-US" sz="2800" b="0" dirty="0" smtClean="0">
                <a:latin typeface="Cambria" pitchFamily="18" charset="0"/>
              </a:rPr>
              <a:t>TCWG, </a:t>
            </a:r>
            <a:r>
              <a:rPr lang="en-US" sz="2800" b="0" dirty="0" smtClean="0">
                <a:latin typeface="Cambria" pitchFamily="18" charset="0"/>
              </a:rPr>
              <a:t>those matters that </a:t>
            </a:r>
            <a:r>
              <a:rPr lang="en-US" sz="2800" b="0" u="sng" dirty="0" smtClean="0">
                <a:latin typeface="Cambria" pitchFamily="18" charset="0"/>
              </a:rPr>
              <a:t>required significant auditor attention. </a:t>
            </a:r>
            <a:endParaRPr lang="en-US" sz="2800" b="0" u="sng" dirty="0" smtClean="0">
              <a:latin typeface="Cambria" pitchFamily="18" charset="0"/>
            </a:endParaRPr>
          </a:p>
          <a:p>
            <a:pPr lvl="0" algn="just">
              <a:buFont typeface="Wingdings" pitchFamily="2" charset="2"/>
              <a:buChar char="Ø"/>
            </a:pPr>
            <a:r>
              <a:rPr lang="en-US" sz="2800" b="0" dirty="0" smtClean="0">
                <a:latin typeface="Cambria" pitchFamily="18" charset="0"/>
              </a:rPr>
              <a:t>In </a:t>
            </a:r>
            <a:r>
              <a:rPr lang="en-US" sz="2800" b="0" dirty="0" smtClean="0">
                <a:latin typeface="Cambria" pitchFamily="18" charset="0"/>
              </a:rPr>
              <a:t>making this determination, the auditor shall take into account the following :-</a:t>
            </a:r>
          </a:p>
          <a:p>
            <a:pPr marL="798513" indent="-457200" algn="just">
              <a:buAutoNum type="alphaLcParenBoth"/>
            </a:pPr>
            <a:r>
              <a:rPr lang="en-US" sz="2000" b="0" dirty="0" smtClean="0">
                <a:latin typeface="Cambria" pitchFamily="18" charset="0"/>
              </a:rPr>
              <a:t>Areas of </a:t>
            </a:r>
            <a:r>
              <a:rPr lang="en-US" sz="2000" b="1" u="sng" dirty="0" smtClean="0">
                <a:latin typeface="Cambria" pitchFamily="18" charset="0"/>
              </a:rPr>
              <a:t>significant risks</a:t>
            </a:r>
            <a:r>
              <a:rPr lang="en-US" sz="2000" b="0" dirty="0" smtClean="0">
                <a:latin typeface="Cambria" pitchFamily="18" charset="0"/>
              </a:rPr>
              <a:t> identified in accordance with SA 315.</a:t>
            </a:r>
          </a:p>
          <a:p>
            <a:pPr marL="798513" indent="-457200" algn="just">
              <a:buAutoNum type="alphaLcParenBoth"/>
            </a:pPr>
            <a:r>
              <a:rPr lang="en-US" sz="2000" b="1" u="sng" dirty="0" smtClean="0">
                <a:latin typeface="Cambria" pitchFamily="18" charset="0"/>
              </a:rPr>
              <a:t>Significant auditor judgments</a:t>
            </a:r>
            <a:r>
              <a:rPr lang="en-US" sz="2000" b="0" dirty="0" smtClean="0">
                <a:latin typeface="Cambria" pitchFamily="18" charset="0"/>
              </a:rPr>
              <a:t> relating to areas that involved significant management judgment, </a:t>
            </a:r>
            <a:r>
              <a:rPr lang="en-US" sz="2000" b="1" u="sng" dirty="0" smtClean="0">
                <a:latin typeface="Cambria" pitchFamily="18" charset="0"/>
              </a:rPr>
              <a:t>including accounting estimates</a:t>
            </a:r>
            <a:r>
              <a:rPr lang="en-US" sz="2000" b="0" dirty="0" smtClean="0">
                <a:latin typeface="Cambria" pitchFamily="18" charset="0"/>
              </a:rPr>
              <a:t> that have been identified as having </a:t>
            </a:r>
            <a:r>
              <a:rPr lang="en-US" sz="2000" b="1" u="sng" dirty="0" smtClean="0">
                <a:latin typeface="Cambria" pitchFamily="18" charset="0"/>
              </a:rPr>
              <a:t>high estimation uncertainty.</a:t>
            </a:r>
            <a:r>
              <a:rPr lang="en-US" sz="2000" b="0" dirty="0" smtClean="0">
                <a:latin typeface="Cambria" pitchFamily="18" charset="0"/>
              </a:rPr>
              <a:t> </a:t>
            </a:r>
          </a:p>
          <a:p>
            <a:pPr marL="798513" indent="-457200" algn="just">
              <a:buAutoNum type="alphaLcParenBoth"/>
            </a:pPr>
            <a:r>
              <a:rPr lang="en-US" sz="2000" b="0" dirty="0" smtClean="0">
                <a:latin typeface="Cambria" pitchFamily="18" charset="0"/>
              </a:rPr>
              <a:t>The </a:t>
            </a:r>
            <a:r>
              <a:rPr lang="en-US" sz="2000" b="1" u="sng" dirty="0" smtClean="0">
                <a:latin typeface="Cambria" pitchFamily="18" charset="0"/>
              </a:rPr>
              <a:t>effect on the audit of significant events or transactions</a:t>
            </a:r>
            <a:r>
              <a:rPr lang="en-US" sz="2000" b="0" dirty="0" smtClean="0">
                <a:latin typeface="Cambria" pitchFamily="18" charset="0"/>
              </a:rPr>
              <a:t> that occurred during the period.</a:t>
            </a:r>
          </a:p>
          <a:p>
            <a:pPr marL="341313" lvl="1" indent="-341313" algn="just">
              <a:buFont typeface="Arial" charset="0"/>
              <a:buNone/>
            </a:pPr>
            <a:endParaRPr lang="en-US" sz="2000" dirty="0" smtClean="0">
              <a:latin typeface="Cambria" pitchFamily="18" charset="0"/>
              <a:ea typeface="+mn-ea"/>
              <a:cs typeface="+mn-cs"/>
            </a:endParaRPr>
          </a:p>
          <a:p>
            <a:pPr marL="341313" lvl="1" indent="-341313" algn="just">
              <a:buFont typeface="Arial" charset="0"/>
              <a:buNone/>
            </a:pPr>
            <a:r>
              <a:rPr lang="en-US" dirty="0" smtClean="0">
                <a:latin typeface="Cambria" pitchFamily="18" charset="0"/>
                <a:ea typeface="+mn-ea"/>
                <a:cs typeface="+mn-cs"/>
              </a:rPr>
              <a:t>	</a:t>
            </a:r>
          </a:p>
        </p:txBody>
      </p:sp>
      <p:sp>
        <p:nvSpPr>
          <p:cNvPr id="5" name="TextBox 4"/>
          <p:cNvSpPr txBox="1"/>
          <p:nvPr/>
        </p:nvSpPr>
        <p:spPr>
          <a:xfrm>
            <a:off x="-76200" y="6400800"/>
            <a:ext cx="762000" cy="323165"/>
          </a:xfrm>
          <a:prstGeom prst="rect">
            <a:avLst/>
          </a:prstGeom>
          <a:noFill/>
        </p:spPr>
        <p:txBody>
          <a:bodyPr wrap="square" rtlCol="0">
            <a:spAutoFit/>
          </a:bodyPr>
          <a:lstStyle/>
          <a:p>
            <a:pPr algn="ctr"/>
            <a:fld id="{30E2B6D9-684D-417A-9480-5E00ED60894B}" type="slidenum">
              <a:rPr lang="en-US" sz="1500" smtClean="0">
                <a:solidFill>
                  <a:schemeClr val="bg1"/>
                </a:solidFill>
                <a:latin typeface="Cambria" pitchFamily="18" charset="0"/>
              </a:rPr>
              <a:pPr algn="ctr"/>
              <a:t>10</a:t>
            </a:fld>
            <a:endParaRPr lang="en-US" sz="1500" dirty="0">
              <a:solidFill>
                <a:schemeClr val="bg1"/>
              </a:solidFill>
              <a:latin typeface="Cambria" pitchFamily="18" charset="0"/>
            </a:endParaRPr>
          </a:p>
        </p:txBody>
      </p:sp>
      <p:sp>
        <p:nvSpPr>
          <p:cNvPr id="6" name="Title 1"/>
          <p:cNvSpPr txBox="1">
            <a:spLocks/>
          </p:cNvSpPr>
          <p:nvPr/>
        </p:nvSpPr>
        <p:spPr>
          <a:xfrm>
            <a:off x="6172200" y="0"/>
            <a:ext cx="2971800" cy="533400"/>
          </a:xfrm>
          <a:prstGeom prst="rect">
            <a:avLst/>
          </a:prstGeom>
          <a:solidFill>
            <a:schemeClr val="tx2">
              <a:lumMod val="40000"/>
              <a:lumOff val="60000"/>
            </a:schemeClr>
          </a:solidFill>
        </p:spPr>
        <p:txBody>
          <a:bodyPr vert="horz" lIns="91440" tIns="45720" rIns="91440" bIns="45720" rtlCol="0" anchor="ctr">
            <a:noAutofit/>
          </a:bodyPr>
          <a:lstStyle/>
          <a:p>
            <a:pPr lvl="0" algn="ctr" fontAlgn="auto">
              <a:spcAft>
                <a:spcPts val="0"/>
              </a:spcAft>
              <a:defRPr/>
            </a:pPr>
            <a:r>
              <a:rPr lang="en-US" sz="2800" i="1" u="sng" dirty="0" smtClean="0">
                <a:solidFill>
                  <a:srgbClr val="990033"/>
                </a:solidFill>
                <a:effectLst>
                  <a:outerShdw blurRad="38100" dist="38100" dir="2700000" algn="tl">
                    <a:srgbClr val="000000">
                      <a:alpha val="43137"/>
                    </a:srgbClr>
                  </a:outerShdw>
                </a:effectLst>
                <a:latin typeface="Cambria" pitchFamily="18" charset="0"/>
                <a:cs typeface="Arial" pitchFamily="34" charset="0"/>
              </a:rPr>
              <a:t>SA-701</a:t>
            </a:r>
            <a:endParaRPr kumimoji="0" lang="en-US" sz="2600" b="1" i="1" u="sng" strike="noStrike" kern="1200" cap="none" spc="0" normalizeH="0" baseline="0" noProof="0" dirty="0">
              <a:ln>
                <a:noFill/>
              </a:ln>
              <a:solidFill>
                <a:srgbClr val="7030A0"/>
              </a:solidFill>
              <a:effectLst/>
              <a:uLnTx/>
              <a:uFillTx/>
              <a:latin typeface="Book Antiqua" pitchFamily="18" charset="0"/>
              <a:ea typeface="Verdana" pitchFamily="34" charset="0"/>
              <a:cs typeface="Verdana" pitchFamily="34" charset="0"/>
            </a:endParaRPr>
          </a:p>
        </p:txBody>
      </p:sp>
      <p:sp>
        <p:nvSpPr>
          <p:cNvPr id="7" name="TextBox 6"/>
          <p:cNvSpPr txBox="1"/>
          <p:nvPr/>
        </p:nvSpPr>
        <p:spPr>
          <a:xfrm>
            <a:off x="0" y="0"/>
            <a:ext cx="4191000" cy="381000"/>
          </a:xfrm>
          <a:prstGeom prst="rect">
            <a:avLst/>
          </a:prstGeom>
          <a:blipFill>
            <a:blip r:embed="rId3"/>
            <a:tile tx="0" ty="0" sx="100000" sy="100000" flip="none" algn="tl"/>
          </a:blipFill>
        </p:spPr>
        <p:txBody>
          <a:bodyPr wrap="square" rtlCol="0">
            <a:spAutoFit/>
          </a:bodyPr>
          <a:lstStyle/>
          <a:p>
            <a:pPr algn="ctr"/>
            <a:r>
              <a:rPr lang="en-US" b="1" u="sng" dirty="0" smtClean="0">
                <a:solidFill>
                  <a:srgbClr val="7030A0"/>
                </a:solidFill>
                <a:latin typeface="Cambria" pitchFamily="18" charset="0"/>
              </a:rPr>
              <a:t>Audit Report – Standards on Auditing</a:t>
            </a:r>
            <a:endParaRPr lang="en-US" b="1" u="sng" dirty="0">
              <a:solidFill>
                <a:srgbClr val="7030A0"/>
              </a:solidFill>
              <a:latin typeface="Cambria"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33400" y="762000"/>
            <a:ext cx="8229600" cy="1143000"/>
          </a:xfrm>
        </p:spPr>
        <p:txBody>
          <a:bodyPr>
            <a:normAutofit/>
          </a:bodyPr>
          <a:lstStyle/>
          <a:p>
            <a:r>
              <a:rPr lang="en-US" sz="3200" u="sng" dirty="0" smtClean="0">
                <a:solidFill>
                  <a:schemeClr val="accent4">
                    <a:lumMod val="50000"/>
                  </a:schemeClr>
                </a:solidFill>
                <a:latin typeface="Cambria" pitchFamily="18" charset="0"/>
                <a:cs typeface="Arial" pitchFamily="34" charset="0"/>
              </a:rPr>
              <a:t>Communicating Key Audit Matters:</a:t>
            </a:r>
            <a:endParaRPr lang="en-US" sz="3200" u="sng" dirty="0">
              <a:solidFill>
                <a:schemeClr val="accent4">
                  <a:lumMod val="50000"/>
                </a:schemeClr>
              </a:solidFill>
              <a:latin typeface="Cambria" pitchFamily="18" charset="0"/>
              <a:cs typeface="Arial" pitchFamily="34" charset="0"/>
            </a:endParaRPr>
          </a:p>
        </p:txBody>
      </p:sp>
      <p:sp>
        <p:nvSpPr>
          <p:cNvPr id="2" name="Content Placeholder 1"/>
          <p:cNvSpPr>
            <a:spLocks noGrp="1"/>
          </p:cNvSpPr>
          <p:nvPr>
            <p:ph idx="1"/>
          </p:nvPr>
        </p:nvSpPr>
        <p:spPr>
          <a:xfrm>
            <a:off x="457200" y="2027237"/>
            <a:ext cx="8229600" cy="4297363"/>
          </a:xfrm>
        </p:spPr>
        <p:txBody>
          <a:bodyPr>
            <a:noAutofit/>
          </a:bodyPr>
          <a:lstStyle/>
          <a:p>
            <a:pPr lvl="0" algn="just">
              <a:buFont typeface="Wingdings" pitchFamily="2" charset="2"/>
              <a:buChar char="Ø"/>
            </a:pPr>
            <a:r>
              <a:rPr lang="en-US" b="0" dirty="0" smtClean="0">
                <a:latin typeface="Cambria" pitchFamily="18" charset="0"/>
              </a:rPr>
              <a:t>The auditor shall describe each key audit matter using an appropriate subheading under the heading “Key Audit Matters”.</a:t>
            </a:r>
          </a:p>
          <a:p>
            <a:pPr lvl="0" algn="just">
              <a:buFont typeface="Wingdings" pitchFamily="2" charset="2"/>
              <a:buChar char="Ø"/>
            </a:pPr>
            <a:endParaRPr lang="en-US" b="0" dirty="0" smtClean="0">
              <a:latin typeface="Cambria" pitchFamily="18" charset="0"/>
            </a:endParaRPr>
          </a:p>
        </p:txBody>
      </p:sp>
      <p:sp>
        <p:nvSpPr>
          <p:cNvPr id="5" name="TextBox 4"/>
          <p:cNvSpPr txBox="1"/>
          <p:nvPr/>
        </p:nvSpPr>
        <p:spPr>
          <a:xfrm>
            <a:off x="-76200" y="6400800"/>
            <a:ext cx="762000" cy="323165"/>
          </a:xfrm>
          <a:prstGeom prst="rect">
            <a:avLst/>
          </a:prstGeom>
          <a:noFill/>
        </p:spPr>
        <p:txBody>
          <a:bodyPr wrap="square" rtlCol="0">
            <a:spAutoFit/>
          </a:bodyPr>
          <a:lstStyle/>
          <a:p>
            <a:pPr algn="ctr"/>
            <a:fld id="{30E2B6D9-684D-417A-9480-5E00ED60894B}" type="slidenum">
              <a:rPr lang="en-US" sz="1500" smtClean="0">
                <a:solidFill>
                  <a:schemeClr val="bg1"/>
                </a:solidFill>
                <a:latin typeface="Cambria" pitchFamily="18" charset="0"/>
              </a:rPr>
              <a:pPr algn="ctr"/>
              <a:t>11</a:t>
            </a:fld>
            <a:endParaRPr lang="en-US" sz="1500" dirty="0">
              <a:solidFill>
                <a:schemeClr val="bg1"/>
              </a:solidFill>
              <a:latin typeface="Cambria" pitchFamily="18" charset="0"/>
            </a:endParaRPr>
          </a:p>
        </p:txBody>
      </p:sp>
      <p:sp>
        <p:nvSpPr>
          <p:cNvPr id="6" name="Title 1"/>
          <p:cNvSpPr txBox="1">
            <a:spLocks/>
          </p:cNvSpPr>
          <p:nvPr/>
        </p:nvSpPr>
        <p:spPr>
          <a:xfrm>
            <a:off x="6172200" y="0"/>
            <a:ext cx="2971800" cy="533400"/>
          </a:xfrm>
          <a:prstGeom prst="rect">
            <a:avLst/>
          </a:prstGeom>
          <a:solidFill>
            <a:schemeClr val="tx2">
              <a:lumMod val="40000"/>
              <a:lumOff val="60000"/>
            </a:schemeClr>
          </a:solidFill>
        </p:spPr>
        <p:txBody>
          <a:bodyPr vert="horz" lIns="91440" tIns="45720" rIns="91440" bIns="45720" rtlCol="0" anchor="ctr">
            <a:noAutofit/>
          </a:bodyPr>
          <a:lstStyle/>
          <a:p>
            <a:pPr lvl="0" algn="ctr" fontAlgn="auto">
              <a:spcAft>
                <a:spcPts val="0"/>
              </a:spcAft>
              <a:defRPr/>
            </a:pPr>
            <a:r>
              <a:rPr lang="en-US" sz="2800" i="1" u="sng" dirty="0" smtClean="0">
                <a:solidFill>
                  <a:srgbClr val="990033"/>
                </a:solidFill>
                <a:effectLst>
                  <a:outerShdw blurRad="38100" dist="38100" dir="2700000" algn="tl">
                    <a:srgbClr val="000000">
                      <a:alpha val="43137"/>
                    </a:srgbClr>
                  </a:outerShdw>
                </a:effectLst>
                <a:latin typeface="Cambria" pitchFamily="18" charset="0"/>
                <a:cs typeface="Arial" pitchFamily="34" charset="0"/>
              </a:rPr>
              <a:t>SA-701</a:t>
            </a:r>
            <a:endParaRPr kumimoji="0" lang="en-US" sz="2600" b="1" i="1" u="sng" strike="noStrike" kern="1200" cap="none" spc="0" normalizeH="0" baseline="0" noProof="0" dirty="0">
              <a:ln>
                <a:noFill/>
              </a:ln>
              <a:solidFill>
                <a:srgbClr val="7030A0"/>
              </a:solidFill>
              <a:effectLst/>
              <a:uLnTx/>
              <a:uFillTx/>
              <a:latin typeface="Book Antiqua" pitchFamily="18" charset="0"/>
              <a:ea typeface="Verdana" pitchFamily="34" charset="0"/>
              <a:cs typeface="Verdana" pitchFamily="34" charset="0"/>
            </a:endParaRPr>
          </a:p>
        </p:txBody>
      </p:sp>
      <p:sp>
        <p:nvSpPr>
          <p:cNvPr id="7" name="TextBox 6"/>
          <p:cNvSpPr txBox="1"/>
          <p:nvPr/>
        </p:nvSpPr>
        <p:spPr>
          <a:xfrm>
            <a:off x="0" y="0"/>
            <a:ext cx="4191000" cy="381000"/>
          </a:xfrm>
          <a:prstGeom prst="rect">
            <a:avLst/>
          </a:prstGeom>
          <a:blipFill>
            <a:blip r:embed="rId3"/>
            <a:tile tx="0" ty="0" sx="100000" sy="100000" flip="none" algn="tl"/>
          </a:blipFill>
        </p:spPr>
        <p:txBody>
          <a:bodyPr wrap="square" rtlCol="0">
            <a:spAutoFit/>
          </a:bodyPr>
          <a:lstStyle/>
          <a:p>
            <a:pPr algn="ctr"/>
            <a:r>
              <a:rPr lang="en-US" b="1" u="sng" dirty="0" smtClean="0">
                <a:solidFill>
                  <a:srgbClr val="7030A0"/>
                </a:solidFill>
                <a:latin typeface="Cambria" pitchFamily="18" charset="0"/>
              </a:rPr>
              <a:t>Audit Report – Standards on Auditing</a:t>
            </a:r>
            <a:endParaRPr lang="en-US" b="1" u="sng" dirty="0">
              <a:solidFill>
                <a:srgbClr val="7030A0"/>
              </a:solidFill>
              <a:latin typeface="Cambria"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normAutofit lnSpcReduction="10000"/>
          </a:bodyPr>
          <a:lstStyle/>
          <a:p>
            <a:pPr lvl="0" algn="just">
              <a:buFont typeface="Wingdings" pitchFamily="2" charset="2"/>
              <a:buChar char="Ø"/>
            </a:pPr>
            <a:r>
              <a:rPr lang="en-US" dirty="0" smtClean="0">
                <a:latin typeface="Cambria" pitchFamily="18" charset="0"/>
              </a:rPr>
              <a:t>The introductory language of this section shall state that:</a:t>
            </a:r>
          </a:p>
          <a:p>
            <a:pPr lvl="1" algn="just">
              <a:buFont typeface="Wingdings" pitchFamily="2" charset="2"/>
              <a:buChar char="Ø"/>
            </a:pPr>
            <a:endParaRPr lang="en-US" sz="2000" dirty="0" smtClean="0">
              <a:latin typeface="Cambria" pitchFamily="18" charset="0"/>
            </a:endParaRPr>
          </a:p>
          <a:p>
            <a:pPr lvl="1" algn="just">
              <a:buFont typeface="Wingdings" pitchFamily="2" charset="2"/>
              <a:buChar char="Ø"/>
            </a:pPr>
            <a:r>
              <a:rPr lang="en-US" dirty="0" smtClean="0">
                <a:latin typeface="Cambria" pitchFamily="18" charset="0"/>
              </a:rPr>
              <a:t>Key </a:t>
            </a:r>
            <a:r>
              <a:rPr lang="en-US" dirty="0" smtClean="0">
                <a:latin typeface="Cambria" pitchFamily="18" charset="0"/>
              </a:rPr>
              <a:t>audit matters are those matters that, in the auditor’s professional judgment, were of most significance in the audit of the financial statements.</a:t>
            </a:r>
          </a:p>
          <a:p>
            <a:pPr lvl="1" algn="just">
              <a:buFont typeface="Wingdings" pitchFamily="2" charset="2"/>
              <a:buChar char="Ø"/>
            </a:pPr>
            <a:r>
              <a:rPr lang="en-US" dirty="0" smtClean="0">
                <a:latin typeface="Cambria" pitchFamily="18" charset="0"/>
              </a:rPr>
              <a:t>These matters were addressed in the context of the audit of the financial statements as a whole, and in forming the auditor’s opinion thereon, and the auditor does not provide a separate opinion on these matters.</a:t>
            </a:r>
            <a:endParaRPr lang="en-US" sz="2000" dirty="0" smtClean="0">
              <a:latin typeface="Cambria" pitchFamily="18" charset="0"/>
            </a:endParaRPr>
          </a:p>
          <a:p>
            <a:pPr lvl="0" algn="just">
              <a:buFont typeface="Wingdings" pitchFamily="2" charset="2"/>
              <a:buChar char="Ø"/>
            </a:pPr>
            <a:endParaRPr lang="en-US" sz="600" dirty="0" smtClean="0">
              <a:latin typeface="Cambria" pitchFamily="18" charset="0"/>
            </a:endParaRPr>
          </a:p>
          <a:p>
            <a:pPr lvl="0" algn="just">
              <a:buFont typeface="Wingdings" pitchFamily="2" charset="2"/>
              <a:buChar char="Ø"/>
            </a:pPr>
            <a:endParaRPr lang="en-US" dirty="0" smtClean="0">
              <a:latin typeface="Cambria" pitchFamily="18" charset="0"/>
            </a:endParaRPr>
          </a:p>
          <a:p>
            <a:pPr>
              <a:buNone/>
            </a:pP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lgn="just">
              <a:buFont typeface="Wingdings" pitchFamily="2" charset="2"/>
              <a:buChar char="Ø"/>
            </a:pPr>
            <a:r>
              <a:rPr lang="en-US" sz="2800" dirty="0" smtClean="0">
                <a:latin typeface="Cambria" pitchFamily="18" charset="0"/>
              </a:rPr>
              <a:t>“Not a Substitute for Expressing a Modified Opinion”</a:t>
            </a:r>
            <a:endParaRPr lang="en-US" dirty="0" smtClean="0">
              <a:latin typeface="Cambria" pitchFamily="18" charset="0"/>
            </a:endParaRPr>
          </a:p>
          <a:p>
            <a:pPr lvl="0" algn="just">
              <a:buNone/>
            </a:pPr>
            <a:r>
              <a:rPr lang="en-US" dirty="0" smtClean="0">
                <a:latin typeface="Cambria" pitchFamily="18" charset="0"/>
              </a:rPr>
              <a:t>	</a:t>
            </a:r>
            <a:r>
              <a:rPr lang="en-US" sz="2800" dirty="0" smtClean="0">
                <a:latin typeface="Cambria" pitchFamily="18" charset="0"/>
              </a:rPr>
              <a:t>The auditor shall not communicate a matter in the Key Audit Matters section of the auditor’s report when the auditor would be required to modify the opinion as a result of that matter.</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382000" cy="4297363"/>
          </a:xfrm>
        </p:spPr>
        <p:txBody>
          <a:bodyPr>
            <a:noAutofit/>
          </a:bodyPr>
          <a:lstStyle/>
          <a:p>
            <a:pPr marL="0" lvl="0" indent="0" algn="just">
              <a:buNone/>
            </a:pPr>
            <a:r>
              <a:rPr lang="en-US" sz="2800" u="sng" dirty="0" smtClean="0">
                <a:solidFill>
                  <a:schemeClr val="accent4">
                    <a:lumMod val="50000"/>
                  </a:schemeClr>
                </a:solidFill>
                <a:latin typeface="Cambria" pitchFamily="18" charset="0"/>
                <a:cs typeface="Arial" pitchFamily="34" charset="0"/>
              </a:rPr>
              <a:t>Descriptions of Individual Key Audit Matters </a:t>
            </a:r>
          </a:p>
          <a:p>
            <a:pPr lvl="0" algn="just">
              <a:buFont typeface="Wingdings" pitchFamily="2" charset="2"/>
              <a:buChar char="Ø"/>
            </a:pPr>
            <a:r>
              <a:rPr lang="en-US" sz="2800" b="0" dirty="0" smtClean="0">
                <a:solidFill>
                  <a:schemeClr val="accent4">
                    <a:lumMod val="50000"/>
                  </a:schemeClr>
                </a:solidFill>
                <a:latin typeface="Cambria" pitchFamily="18" charset="0"/>
                <a:cs typeface="Arial" pitchFamily="34" charset="0"/>
              </a:rPr>
              <a:t>The description of each key audit matter in the Key Audit Matters section of the auditor’s report shall include a reference to the related disclosure(s), if any, in the financial statements and shall address:</a:t>
            </a:r>
          </a:p>
          <a:p>
            <a:pPr lvl="0" algn="just">
              <a:buNone/>
            </a:pPr>
            <a:r>
              <a:rPr lang="en-US" sz="2800" b="0" dirty="0" smtClean="0">
                <a:solidFill>
                  <a:schemeClr val="accent4">
                    <a:lumMod val="50000"/>
                  </a:schemeClr>
                </a:solidFill>
                <a:latin typeface="Cambria" pitchFamily="18" charset="0"/>
                <a:cs typeface="Arial" pitchFamily="34" charset="0"/>
              </a:rPr>
              <a:t>	</a:t>
            </a:r>
            <a:endParaRPr lang="en-US" sz="2800" b="0" dirty="0" smtClean="0">
              <a:solidFill>
                <a:schemeClr val="accent4">
                  <a:lumMod val="50000"/>
                </a:schemeClr>
              </a:solidFill>
              <a:latin typeface="Cambria" pitchFamily="18" charset="0"/>
              <a:cs typeface="Arial" pitchFamily="34" charset="0"/>
            </a:endParaRPr>
          </a:p>
          <a:p>
            <a:pPr lvl="0" algn="just">
              <a:buNone/>
            </a:pPr>
            <a:r>
              <a:rPr lang="en-US" sz="2800" dirty="0" smtClean="0">
                <a:solidFill>
                  <a:schemeClr val="accent4">
                    <a:lumMod val="50000"/>
                  </a:schemeClr>
                </a:solidFill>
                <a:latin typeface="Cambria" pitchFamily="18" charset="0"/>
                <a:cs typeface="Arial" pitchFamily="34" charset="0"/>
              </a:rPr>
              <a:t>	</a:t>
            </a:r>
            <a:r>
              <a:rPr lang="en-US" sz="2800" b="0" dirty="0" smtClean="0">
                <a:solidFill>
                  <a:schemeClr val="accent4">
                    <a:lumMod val="50000"/>
                  </a:schemeClr>
                </a:solidFill>
                <a:latin typeface="Cambria" pitchFamily="18" charset="0"/>
                <a:cs typeface="Arial" pitchFamily="34" charset="0"/>
              </a:rPr>
              <a:t>(</a:t>
            </a:r>
            <a:r>
              <a:rPr lang="en-US" sz="2800" b="0" dirty="0" smtClean="0">
                <a:solidFill>
                  <a:schemeClr val="accent4">
                    <a:lumMod val="50000"/>
                  </a:schemeClr>
                </a:solidFill>
                <a:latin typeface="Cambria" pitchFamily="18" charset="0"/>
                <a:cs typeface="Arial" pitchFamily="34" charset="0"/>
              </a:rPr>
              <a:t>a) Why the matter was considered to be one of most significance in the audit and therefore determined to be a key audit matter; and </a:t>
            </a:r>
          </a:p>
          <a:p>
            <a:pPr lvl="0" algn="just">
              <a:buNone/>
            </a:pPr>
            <a:r>
              <a:rPr lang="en-US" sz="2800" b="0" dirty="0" smtClean="0">
                <a:solidFill>
                  <a:schemeClr val="accent4">
                    <a:lumMod val="50000"/>
                  </a:schemeClr>
                </a:solidFill>
                <a:latin typeface="Cambria" pitchFamily="18" charset="0"/>
                <a:cs typeface="Arial" pitchFamily="34" charset="0"/>
              </a:rPr>
              <a:t>	(b) How the matter was addressed in the audit. </a:t>
            </a:r>
          </a:p>
          <a:p>
            <a:pPr lvl="0" algn="just">
              <a:buFont typeface="Wingdings" pitchFamily="2" charset="2"/>
              <a:buChar char="Ø"/>
            </a:pPr>
            <a:endParaRPr lang="en-US" b="0" dirty="0" smtClean="0">
              <a:solidFill>
                <a:schemeClr val="accent4">
                  <a:lumMod val="50000"/>
                </a:schemeClr>
              </a:solidFill>
              <a:latin typeface="Cambria" pitchFamily="18" charset="0"/>
              <a:cs typeface="Arial" pitchFamily="34" charset="0"/>
            </a:endParaRPr>
          </a:p>
        </p:txBody>
      </p:sp>
      <p:sp>
        <p:nvSpPr>
          <p:cNvPr id="5" name="TextBox 4"/>
          <p:cNvSpPr txBox="1"/>
          <p:nvPr/>
        </p:nvSpPr>
        <p:spPr>
          <a:xfrm>
            <a:off x="-76200" y="6400800"/>
            <a:ext cx="762000" cy="323165"/>
          </a:xfrm>
          <a:prstGeom prst="rect">
            <a:avLst/>
          </a:prstGeom>
          <a:noFill/>
        </p:spPr>
        <p:txBody>
          <a:bodyPr wrap="square" rtlCol="0">
            <a:spAutoFit/>
          </a:bodyPr>
          <a:lstStyle/>
          <a:p>
            <a:pPr algn="ctr"/>
            <a:fld id="{30E2B6D9-684D-417A-9480-5E00ED60894B}" type="slidenum">
              <a:rPr lang="en-US" sz="1500" smtClean="0">
                <a:solidFill>
                  <a:schemeClr val="bg1"/>
                </a:solidFill>
                <a:latin typeface="Cambria" pitchFamily="18" charset="0"/>
              </a:rPr>
              <a:pPr algn="ctr"/>
              <a:t>14</a:t>
            </a:fld>
            <a:endParaRPr lang="en-US" sz="1500" dirty="0">
              <a:solidFill>
                <a:schemeClr val="bg1"/>
              </a:solidFill>
              <a:latin typeface="Cambria" pitchFamily="18" charset="0"/>
            </a:endParaRPr>
          </a:p>
        </p:txBody>
      </p:sp>
      <p:sp>
        <p:nvSpPr>
          <p:cNvPr id="6" name="Title 1"/>
          <p:cNvSpPr txBox="1">
            <a:spLocks/>
          </p:cNvSpPr>
          <p:nvPr/>
        </p:nvSpPr>
        <p:spPr>
          <a:xfrm>
            <a:off x="6172200" y="0"/>
            <a:ext cx="2971800" cy="533400"/>
          </a:xfrm>
          <a:prstGeom prst="rect">
            <a:avLst/>
          </a:prstGeom>
          <a:solidFill>
            <a:schemeClr val="tx2">
              <a:lumMod val="40000"/>
              <a:lumOff val="60000"/>
            </a:schemeClr>
          </a:solidFill>
        </p:spPr>
        <p:txBody>
          <a:bodyPr vert="horz" lIns="91440" tIns="45720" rIns="91440" bIns="45720" rtlCol="0" anchor="ctr">
            <a:noAutofit/>
          </a:bodyPr>
          <a:lstStyle/>
          <a:p>
            <a:pPr lvl="0" algn="ctr" fontAlgn="auto">
              <a:spcAft>
                <a:spcPts val="0"/>
              </a:spcAft>
              <a:defRPr/>
            </a:pPr>
            <a:r>
              <a:rPr lang="en-US" sz="2800" i="1" u="sng" dirty="0" smtClean="0">
                <a:solidFill>
                  <a:srgbClr val="990033"/>
                </a:solidFill>
                <a:effectLst>
                  <a:outerShdw blurRad="38100" dist="38100" dir="2700000" algn="tl">
                    <a:srgbClr val="000000">
                      <a:alpha val="43137"/>
                    </a:srgbClr>
                  </a:outerShdw>
                </a:effectLst>
                <a:latin typeface="Cambria" pitchFamily="18" charset="0"/>
                <a:cs typeface="Arial" pitchFamily="34" charset="0"/>
              </a:rPr>
              <a:t>SA-701</a:t>
            </a:r>
            <a:endParaRPr kumimoji="0" lang="en-US" sz="2600" b="1" i="1" u="sng" strike="noStrike" kern="1200" cap="none" spc="0" normalizeH="0" baseline="0" noProof="0" dirty="0">
              <a:ln>
                <a:noFill/>
              </a:ln>
              <a:solidFill>
                <a:srgbClr val="7030A0"/>
              </a:solidFill>
              <a:effectLst/>
              <a:uLnTx/>
              <a:uFillTx/>
              <a:latin typeface="Book Antiqua" pitchFamily="18" charset="0"/>
              <a:ea typeface="Verdana" pitchFamily="34" charset="0"/>
              <a:cs typeface="Verdana" pitchFamily="34" charset="0"/>
            </a:endParaRPr>
          </a:p>
        </p:txBody>
      </p:sp>
      <p:sp>
        <p:nvSpPr>
          <p:cNvPr id="7" name="TextBox 6"/>
          <p:cNvSpPr txBox="1"/>
          <p:nvPr/>
        </p:nvSpPr>
        <p:spPr>
          <a:xfrm>
            <a:off x="0" y="0"/>
            <a:ext cx="4191000" cy="381000"/>
          </a:xfrm>
          <a:prstGeom prst="rect">
            <a:avLst/>
          </a:prstGeom>
          <a:blipFill>
            <a:blip r:embed="rId3"/>
            <a:tile tx="0" ty="0" sx="100000" sy="100000" flip="none" algn="tl"/>
          </a:blipFill>
        </p:spPr>
        <p:txBody>
          <a:bodyPr wrap="square" rtlCol="0">
            <a:spAutoFit/>
          </a:bodyPr>
          <a:lstStyle/>
          <a:p>
            <a:pPr algn="ctr"/>
            <a:r>
              <a:rPr lang="en-US" b="1" u="sng" dirty="0" smtClean="0">
                <a:solidFill>
                  <a:srgbClr val="7030A0"/>
                </a:solidFill>
                <a:latin typeface="Cambria" pitchFamily="18" charset="0"/>
              </a:rPr>
              <a:t>Audit Report – Standards on Auditing</a:t>
            </a:r>
            <a:endParaRPr lang="en-US" b="1" u="sng" dirty="0">
              <a:solidFill>
                <a:srgbClr val="7030A0"/>
              </a:solidFill>
              <a:latin typeface="Cambria" pitchFamily="18" charset="0"/>
            </a:endParaRPr>
          </a:p>
        </p:txBody>
      </p:sp>
      <p:sp>
        <p:nvSpPr>
          <p:cNvPr id="9" name="Title 2"/>
          <p:cNvSpPr txBox="1">
            <a:spLocks/>
          </p:cNvSpPr>
          <p:nvPr/>
        </p:nvSpPr>
        <p:spPr bwMode="black">
          <a:xfrm>
            <a:off x="533400" y="304800"/>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norm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3200" b="1" i="0" u="sng" strike="noStrike" kern="0" cap="none" spc="0" normalizeH="0" baseline="0" noProof="0" smtClean="0">
                <a:ln>
                  <a:noFill/>
                </a:ln>
                <a:solidFill>
                  <a:schemeClr val="accent4">
                    <a:lumMod val="50000"/>
                  </a:schemeClr>
                </a:solidFill>
                <a:effectLst/>
                <a:uLnTx/>
                <a:uFillTx/>
                <a:latin typeface="Cambria" pitchFamily="18" charset="0"/>
                <a:ea typeface="+mj-ea"/>
                <a:cs typeface="Arial" pitchFamily="34" charset="0"/>
              </a:rPr>
              <a:t>Communicating Key Audit Matters: </a:t>
            </a:r>
            <a:r>
              <a:rPr kumimoji="0" lang="en-US" sz="2000" b="1" i="0" u="sng" strike="noStrike" kern="0" cap="none" spc="0" normalizeH="0" baseline="0" noProof="0" smtClean="0">
                <a:ln>
                  <a:noFill/>
                </a:ln>
                <a:solidFill>
                  <a:schemeClr val="accent4">
                    <a:lumMod val="50000"/>
                  </a:schemeClr>
                </a:solidFill>
                <a:effectLst/>
                <a:uLnTx/>
                <a:uFillTx/>
                <a:latin typeface="Cambria" pitchFamily="18" charset="0"/>
                <a:ea typeface="+mj-ea"/>
                <a:cs typeface="Arial" pitchFamily="34" charset="0"/>
              </a:rPr>
              <a:t>(cont..)</a:t>
            </a:r>
            <a:endParaRPr kumimoji="0" lang="en-US" sz="3200" b="1" i="0" u="sng" strike="noStrike" kern="0" cap="none" spc="0" normalizeH="0" baseline="0" noProof="0" dirty="0">
              <a:ln>
                <a:noFill/>
              </a:ln>
              <a:solidFill>
                <a:schemeClr val="accent4">
                  <a:lumMod val="50000"/>
                </a:schemeClr>
              </a:solidFill>
              <a:effectLst/>
              <a:uLnTx/>
              <a:uFillTx/>
              <a:latin typeface="Cambria" pitchFamily="18" charset="0"/>
              <a:ea typeface="+mj-ea"/>
              <a:cs typeface="Arial"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33400" y="304800"/>
            <a:ext cx="8229600" cy="1143000"/>
          </a:xfrm>
        </p:spPr>
        <p:txBody>
          <a:bodyPr>
            <a:normAutofit/>
          </a:bodyPr>
          <a:lstStyle/>
          <a:p>
            <a:r>
              <a:rPr lang="en-US" sz="3200" u="sng" dirty="0" smtClean="0">
                <a:solidFill>
                  <a:schemeClr val="accent4">
                    <a:lumMod val="50000"/>
                  </a:schemeClr>
                </a:solidFill>
                <a:latin typeface="Cambria" pitchFamily="18" charset="0"/>
                <a:cs typeface="Arial" pitchFamily="34" charset="0"/>
              </a:rPr>
              <a:t>Communicating Key Audit Matters: </a:t>
            </a:r>
            <a:r>
              <a:rPr lang="en-US" sz="2000" u="sng" dirty="0" smtClean="0">
                <a:solidFill>
                  <a:schemeClr val="accent4">
                    <a:lumMod val="50000"/>
                  </a:schemeClr>
                </a:solidFill>
                <a:latin typeface="Cambria" pitchFamily="18" charset="0"/>
                <a:cs typeface="Arial" pitchFamily="34" charset="0"/>
              </a:rPr>
              <a:t>(cont..)</a:t>
            </a:r>
            <a:endParaRPr lang="en-US" sz="3200" u="sng" dirty="0">
              <a:solidFill>
                <a:schemeClr val="accent4">
                  <a:lumMod val="50000"/>
                </a:schemeClr>
              </a:solidFill>
              <a:latin typeface="Cambria" pitchFamily="18" charset="0"/>
              <a:cs typeface="Arial" pitchFamily="34" charset="0"/>
            </a:endParaRPr>
          </a:p>
        </p:txBody>
      </p:sp>
      <p:sp>
        <p:nvSpPr>
          <p:cNvPr id="2" name="Content Placeholder 1"/>
          <p:cNvSpPr>
            <a:spLocks noGrp="1"/>
          </p:cNvSpPr>
          <p:nvPr>
            <p:ph idx="1"/>
          </p:nvPr>
        </p:nvSpPr>
        <p:spPr>
          <a:xfrm>
            <a:off x="457200" y="1219200"/>
            <a:ext cx="8229600" cy="4297363"/>
          </a:xfrm>
        </p:spPr>
        <p:txBody>
          <a:bodyPr>
            <a:noAutofit/>
          </a:bodyPr>
          <a:lstStyle/>
          <a:p>
            <a:pPr marL="0" lvl="0" indent="0" algn="just">
              <a:buNone/>
            </a:pPr>
            <a:r>
              <a:rPr lang="en-US" sz="2400" dirty="0" smtClean="0">
                <a:latin typeface="Cambria" pitchFamily="18" charset="0"/>
              </a:rPr>
              <a:t>Circumstances in which a matter determined to be a Key Audit Matter is not communicated in Auditor’s Report:</a:t>
            </a:r>
          </a:p>
          <a:p>
            <a:pPr lvl="0" algn="just">
              <a:buFont typeface="Wingdings" pitchFamily="2" charset="2"/>
              <a:buChar char="Ø"/>
            </a:pPr>
            <a:endParaRPr lang="en-US" sz="400" b="0" dirty="0" smtClean="0">
              <a:latin typeface="Cambria" pitchFamily="18" charset="0"/>
            </a:endParaRPr>
          </a:p>
          <a:p>
            <a:pPr lvl="0" algn="just">
              <a:buFont typeface="Wingdings" pitchFamily="2" charset="2"/>
              <a:buChar char="Ø"/>
            </a:pPr>
            <a:r>
              <a:rPr lang="en-US" sz="2400" b="0" dirty="0" smtClean="0">
                <a:latin typeface="Cambria" pitchFamily="18" charset="0"/>
              </a:rPr>
              <a:t>The auditor shall describe each key audit matter in the auditor’s report unless: </a:t>
            </a:r>
          </a:p>
          <a:p>
            <a:pPr lvl="0" algn="just">
              <a:buFont typeface="Wingdings" pitchFamily="2" charset="2"/>
              <a:buChar char="Ø"/>
            </a:pPr>
            <a:endParaRPr lang="en-US" sz="400" b="0" dirty="0" smtClean="0">
              <a:latin typeface="Cambria" pitchFamily="18" charset="0"/>
            </a:endParaRPr>
          </a:p>
          <a:p>
            <a:pPr lvl="0" algn="just">
              <a:buNone/>
            </a:pPr>
            <a:r>
              <a:rPr lang="en-US" sz="2400" b="0" dirty="0" smtClean="0">
                <a:latin typeface="Cambria" pitchFamily="18" charset="0"/>
              </a:rPr>
              <a:t>	(a) Law or regulation precludes public disclosure about the matter.</a:t>
            </a:r>
          </a:p>
          <a:p>
            <a:pPr lvl="0" algn="just">
              <a:buFont typeface="Wingdings" pitchFamily="2" charset="2"/>
              <a:buChar char="Ø"/>
            </a:pPr>
            <a:endParaRPr lang="en-US" sz="400" b="0" dirty="0" smtClean="0">
              <a:latin typeface="Cambria" pitchFamily="18" charset="0"/>
            </a:endParaRPr>
          </a:p>
          <a:p>
            <a:pPr lvl="0" algn="just">
              <a:buNone/>
            </a:pPr>
            <a:r>
              <a:rPr lang="en-US" sz="2400" b="0" dirty="0" smtClean="0">
                <a:latin typeface="Cambria" pitchFamily="18" charset="0"/>
              </a:rPr>
              <a:t>	(b) In extremely rare circumstances, the auditor determines that the matter should not be communicated because the adverse consequences of doing so would reasonably be expected to outweigh the public interest benefits of such communication. This shall not apply if the entity has publicly disclosed information about the matter. </a:t>
            </a:r>
            <a:endParaRPr lang="en-US" b="0" dirty="0" smtClean="0">
              <a:latin typeface="Cambria" pitchFamily="18" charset="0"/>
            </a:endParaRPr>
          </a:p>
          <a:p>
            <a:pPr marL="341313" indent="0" algn="just"/>
            <a:endParaRPr lang="en-US" b="0" dirty="0" smtClean="0">
              <a:latin typeface="Cambria" pitchFamily="18" charset="0"/>
            </a:endParaRPr>
          </a:p>
          <a:p>
            <a:pPr marL="341313" indent="0" algn="just"/>
            <a:endParaRPr lang="en-US" b="0" dirty="0" smtClean="0">
              <a:latin typeface="Cambria" pitchFamily="18" charset="0"/>
            </a:endParaRPr>
          </a:p>
          <a:p>
            <a:pPr lvl="0" algn="just">
              <a:buFont typeface="Wingdings" pitchFamily="2" charset="2"/>
              <a:buChar char="Ø"/>
            </a:pPr>
            <a:endParaRPr lang="en-US" b="0" dirty="0" smtClean="0">
              <a:latin typeface="Cambria" pitchFamily="18" charset="0"/>
            </a:endParaRPr>
          </a:p>
        </p:txBody>
      </p:sp>
      <p:sp>
        <p:nvSpPr>
          <p:cNvPr id="5" name="TextBox 4"/>
          <p:cNvSpPr txBox="1"/>
          <p:nvPr/>
        </p:nvSpPr>
        <p:spPr>
          <a:xfrm>
            <a:off x="-76200" y="6400800"/>
            <a:ext cx="762000" cy="323165"/>
          </a:xfrm>
          <a:prstGeom prst="rect">
            <a:avLst/>
          </a:prstGeom>
          <a:noFill/>
        </p:spPr>
        <p:txBody>
          <a:bodyPr wrap="square" rtlCol="0">
            <a:spAutoFit/>
          </a:bodyPr>
          <a:lstStyle/>
          <a:p>
            <a:pPr algn="ctr"/>
            <a:fld id="{30E2B6D9-684D-417A-9480-5E00ED60894B}" type="slidenum">
              <a:rPr lang="en-US" sz="1500" smtClean="0">
                <a:solidFill>
                  <a:schemeClr val="bg1"/>
                </a:solidFill>
                <a:latin typeface="Cambria" pitchFamily="18" charset="0"/>
              </a:rPr>
              <a:pPr algn="ctr"/>
              <a:t>15</a:t>
            </a:fld>
            <a:endParaRPr lang="en-US" sz="1500" dirty="0">
              <a:solidFill>
                <a:schemeClr val="bg1"/>
              </a:solidFill>
              <a:latin typeface="Cambria" pitchFamily="18" charset="0"/>
            </a:endParaRPr>
          </a:p>
        </p:txBody>
      </p:sp>
      <p:sp>
        <p:nvSpPr>
          <p:cNvPr id="6" name="Title 1"/>
          <p:cNvSpPr txBox="1">
            <a:spLocks/>
          </p:cNvSpPr>
          <p:nvPr/>
        </p:nvSpPr>
        <p:spPr>
          <a:xfrm>
            <a:off x="6172200" y="0"/>
            <a:ext cx="2971800" cy="533400"/>
          </a:xfrm>
          <a:prstGeom prst="rect">
            <a:avLst/>
          </a:prstGeom>
          <a:solidFill>
            <a:schemeClr val="tx2">
              <a:lumMod val="40000"/>
              <a:lumOff val="60000"/>
            </a:schemeClr>
          </a:solidFill>
        </p:spPr>
        <p:txBody>
          <a:bodyPr vert="horz" lIns="91440" tIns="45720" rIns="91440" bIns="45720" rtlCol="0" anchor="ctr">
            <a:noAutofit/>
          </a:bodyPr>
          <a:lstStyle/>
          <a:p>
            <a:pPr lvl="0" algn="ctr" fontAlgn="auto">
              <a:spcAft>
                <a:spcPts val="0"/>
              </a:spcAft>
              <a:defRPr/>
            </a:pPr>
            <a:r>
              <a:rPr lang="en-US" sz="2800" i="1" u="sng" dirty="0" smtClean="0">
                <a:solidFill>
                  <a:srgbClr val="990033"/>
                </a:solidFill>
                <a:effectLst>
                  <a:outerShdw blurRad="38100" dist="38100" dir="2700000" algn="tl">
                    <a:srgbClr val="000000">
                      <a:alpha val="43137"/>
                    </a:srgbClr>
                  </a:outerShdw>
                </a:effectLst>
                <a:latin typeface="Cambria" pitchFamily="18" charset="0"/>
                <a:cs typeface="Arial" pitchFamily="34" charset="0"/>
              </a:rPr>
              <a:t>SA-701</a:t>
            </a:r>
            <a:endParaRPr kumimoji="0" lang="en-US" sz="2600" b="1" i="1" u="sng" strike="noStrike" kern="1200" cap="none" spc="0" normalizeH="0" baseline="0" noProof="0" dirty="0">
              <a:ln>
                <a:noFill/>
              </a:ln>
              <a:solidFill>
                <a:srgbClr val="7030A0"/>
              </a:solidFill>
              <a:effectLst/>
              <a:uLnTx/>
              <a:uFillTx/>
              <a:latin typeface="Book Antiqua" pitchFamily="18" charset="0"/>
              <a:ea typeface="Verdana" pitchFamily="34" charset="0"/>
              <a:cs typeface="Verdana" pitchFamily="34" charset="0"/>
            </a:endParaRPr>
          </a:p>
        </p:txBody>
      </p:sp>
      <p:sp>
        <p:nvSpPr>
          <p:cNvPr id="7" name="TextBox 6"/>
          <p:cNvSpPr txBox="1"/>
          <p:nvPr/>
        </p:nvSpPr>
        <p:spPr>
          <a:xfrm>
            <a:off x="0" y="0"/>
            <a:ext cx="4191000" cy="381000"/>
          </a:xfrm>
          <a:prstGeom prst="rect">
            <a:avLst/>
          </a:prstGeom>
          <a:blipFill>
            <a:blip r:embed="rId3"/>
            <a:tile tx="0" ty="0" sx="100000" sy="100000" flip="none" algn="tl"/>
          </a:blipFill>
        </p:spPr>
        <p:txBody>
          <a:bodyPr wrap="square" rtlCol="0">
            <a:spAutoFit/>
          </a:bodyPr>
          <a:lstStyle/>
          <a:p>
            <a:pPr algn="ctr"/>
            <a:r>
              <a:rPr lang="en-US" b="1" u="sng" dirty="0" smtClean="0">
                <a:solidFill>
                  <a:srgbClr val="7030A0"/>
                </a:solidFill>
                <a:latin typeface="Cambria" pitchFamily="18" charset="0"/>
              </a:rPr>
              <a:t>Audit Report – Standards on Auditing</a:t>
            </a:r>
            <a:endParaRPr lang="en-US" b="1" u="sng" dirty="0">
              <a:solidFill>
                <a:srgbClr val="7030A0"/>
              </a:solidFill>
              <a:latin typeface="Cambria"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0"/>
            <a:ext cx="8382000" cy="4297363"/>
          </a:xfrm>
        </p:spPr>
        <p:txBody>
          <a:bodyPr>
            <a:noAutofit/>
          </a:bodyPr>
          <a:lstStyle/>
          <a:p>
            <a:pPr lvl="0" algn="just">
              <a:buNone/>
            </a:pPr>
            <a:r>
              <a:rPr lang="en-IN" u="sng" dirty="0" smtClean="0">
                <a:solidFill>
                  <a:schemeClr val="accent4">
                    <a:lumMod val="50000"/>
                  </a:schemeClr>
                </a:solidFill>
                <a:latin typeface="Cambria" pitchFamily="18" charset="0"/>
                <a:cs typeface="Arial" pitchFamily="34" charset="0"/>
              </a:rPr>
              <a:t>Interaction between Key Audit Matters and Other Elements :-</a:t>
            </a:r>
            <a:endParaRPr lang="en-US" b="0" dirty="0" smtClean="0">
              <a:latin typeface="Cambria" pitchFamily="18" charset="0"/>
            </a:endParaRPr>
          </a:p>
          <a:p>
            <a:pPr lvl="0" algn="just">
              <a:buFont typeface="Wingdings" pitchFamily="2" charset="2"/>
              <a:buChar char="Ø"/>
            </a:pPr>
            <a:r>
              <a:rPr lang="en-US" sz="2400" b="0" dirty="0" smtClean="0">
                <a:latin typeface="Cambria" pitchFamily="18" charset="0"/>
              </a:rPr>
              <a:t>A matter giving rise to a modified opinion or a material uncertainty related to events or conditions that may cast significant doubt on the entity’s ability to continue as a going concern are by their nature key audit matters. However, in such circumstances, these matters shall not be described in the Key Audit Matters section of the auditor’s report. Rather the auditor shall:</a:t>
            </a:r>
          </a:p>
          <a:p>
            <a:pPr lvl="0" algn="just">
              <a:buNone/>
            </a:pPr>
            <a:r>
              <a:rPr lang="en-US" sz="1800" b="0" dirty="0" smtClean="0">
                <a:solidFill>
                  <a:srgbClr val="002776"/>
                </a:solidFill>
                <a:latin typeface="Cambria" pitchFamily="18" charset="0"/>
              </a:rPr>
              <a:t>	</a:t>
            </a:r>
            <a:r>
              <a:rPr lang="en-US" sz="2000" b="0" dirty="0" smtClean="0">
                <a:solidFill>
                  <a:srgbClr val="002776"/>
                </a:solidFill>
                <a:latin typeface="Cambria" pitchFamily="18" charset="0"/>
              </a:rPr>
              <a:t>(a) </a:t>
            </a:r>
            <a:r>
              <a:rPr lang="en-US" sz="2000" b="0" dirty="0" smtClean="0">
                <a:latin typeface="Cambria" pitchFamily="18" charset="0"/>
              </a:rPr>
              <a:t>Report on these matters in accordance with the applicable SA(s); and</a:t>
            </a:r>
          </a:p>
          <a:p>
            <a:pPr lvl="0" algn="just">
              <a:buNone/>
            </a:pPr>
            <a:r>
              <a:rPr lang="en-US" sz="2000" b="0" dirty="0" smtClean="0">
                <a:solidFill>
                  <a:srgbClr val="002776"/>
                </a:solidFill>
                <a:latin typeface="Cambria" pitchFamily="18" charset="0"/>
              </a:rPr>
              <a:t>	(b) </a:t>
            </a:r>
            <a:r>
              <a:rPr lang="en-US" sz="2000" b="0" dirty="0" smtClean="0">
                <a:latin typeface="Cambria" pitchFamily="18" charset="0"/>
              </a:rPr>
              <a:t>Include a reference to the Basis for Qualified (Adverse) Opinion or the Material Uncertainty Related to Going Concern section(s) in the Key Audit Matters section.  </a:t>
            </a:r>
            <a:endParaRPr lang="en-US" sz="1800" b="0" dirty="0" smtClean="0">
              <a:latin typeface="Cambria" pitchFamily="18" charset="0"/>
            </a:endParaRPr>
          </a:p>
          <a:p>
            <a:pPr lvl="0" algn="just">
              <a:buFont typeface="Wingdings" pitchFamily="2" charset="2"/>
              <a:buChar char="Ø"/>
            </a:pPr>
            <a:endParaRPr lang="en-US" sz="600" b="0" dirty="0" smtClean="0">
              <a:latin typeface="Cambria" pitchFamily="18" charset="0"/>
            </a:endParaRPr>
          </a:p>
        </p:txBody>
      </p:sp>
      <p:sp>
        <p:nvSpPr>
          <p:cNvPr id="5" name="TextBox 4"/>
          <p:cNvSpPr txBox="1"/>
          <p:nvPr/>
        </p:nvSpPr>
        <p:spPr>
          <a:xfrm>
            <a:off x="-76200" y="6400800"/>
            <a:ext cx="762000" cy="323165"/>
          </a:xfrm>
          <a:prstGeom prst="rect">
            <a:avLst/>
          </a:prstGeom>
          <a:noFill/>
        </p:spPr>
        <p:txBody>
          <a:bodyPr wrap="square" rtlCol="0">
            <a:spAutoFit/>
          </a:bodyPr>
          <a:lstStyle/>
          <a:p>
            <a:pPr algn="ctr"/>
            <a:fld id="{30E2B6D9-684D-417A-9480-5E00ED60894B}" type="slidenum">
              <a:rPr lang="en-US" sz="1500" smtClean="0">
                <a:solidFill>
                  <a:schemeClr val="bg1"/>
                </a:solidFill>
                <a:latin typeface="Cambria" pitchFamily="18" charset="0"/>
              </a:rPr>
              <a:pPr algn="ctr"/>
              <a:t>16</a:t>
            </a:fld>
            <a:endParaRPr lang="en-US" sz="1500" dirty="0">
              <a:solidFill>
                <a:schemeClr val="bg1"/>
              </a:solidFill>
              <a:latin typeface="Cambria" pitchFamily="18" charset="0"/>
            </a:endParaRPr>
          </a:p>
        </p:txBody>
      </p:sp>
      <p:sp>
        <p:nvSpPr>
          <p:cNvPr id="6" name="Title 1"/>
          <p:cNvSpPr txBox="1">
            <a:spLocks/>
          </p:cNvSpPr>
          <p:nvPr/>
        </p:nvSpPr>
        <p:spPr>
          <a:xfrm>
            <a:off x="6172200" y="0"/>
            <a:ext cx="2971800" cy="533400"/>
          </a:xfrm>
          <a:prstGeom prst="rect">
            <a:avLst/>
          </a:prstGeom>
          <a:solidFill>
            <a:schemeClr val="tx2">
              <a:lumMod val="40000"/>
              <a:lumOff val="60000"/>
            </a:schemeClr>
          </a:solidFill>
        </p:spPr>
        <p:txBody>
          <a:bodyPr vert="horz" lIns="91440" tIns="45720" rIns="91440" bIns="45720" rtlCol="0" anchor="ctr">
            <a:noAutofit/>
          </a:bodyPr>
          <a:lstStyle/>
          <a:p>
            <a:pPr lvl="0" algn="ctr" fontAlgn="auto">
              <a:spcAft>
                <a:spcPts val="0"/>
              </a:spcAft>
              <a:defRPr/>
            </a:pPr>
            <a:r>
              <a:rPr lang="en-US" sz="2800" i="1" u="sng" dirty="0" smtClean="0">
                <a:solidFill>
                  <a:srgbClr val="990033"/>
                </a:solidFill>
                <a:effectLst>
                  <a:outerShdw blurRad="38100" dist="38100" dir="2700000" algn="tl">
                    <a:srgbClr val="000000">
                      <a:alpha val="43137"/>
                    </a:srgbClr>
                  </a:outerShdw>
                </a:effectLst>
                <a:latin typeface="Cambria" pitchFamily="18" charset="0"/>
                <a:cs typeface="Arial" pitchFamily="34" charset="0"/>
              </a:rPr>
              <a:t>SA-701</a:t>
            </a:r>
            <a:endParaRPr kumimoji="0" lang="en-US" sz="2600" b="1" i="1" u="sng" strike="noStrike" kern="1200" cap="none" spc="0" normalizeH="0" baseline="0" noProof="0" dirty="0">
              <a:ln>
                <a:noFill/>
              </a:ln>
              <a:solidFill>
                <a:srgbClr val="7030A0"/>
              </a:solidFill>
              <a:effectLst/>
              <a:uLnTx/>
              <a:uFillTx/>
              <a:latin typeface="Book Antiqua" pitchFamily="18" charset="0"/>
              <a:ea typeface="Verdana" pitchFamily="34" charset="0"/>
              <a:cs typeface="Verdana" pitchFamily="34" charset="0"/>
            </a:endParaRPr>
          </a:p>
        </p:txBody>
      </p:sp>
      <p:sp>
        <p:nvSpPr>
          <p:cNvPr id="7" name="TextBox 6"/>
          <p:cNvSpPr txBox="1"/>
          <p:nvPr/>
        </p:nvSpPr>
        <p:spPr>
          <a:xfrm>
            <a:off x="0" y="0"/>
            <a:ext cx="4191000" cy="381000"/>
          </a:xfrm>
          <a:prstGeom prst="rect">
            <a:avLst/>
          </a:prstGeom>
          <a:blipFill>
            <a:blip r:embed="rId3"/>
            <a:tile tx="0" ty="0" sx="100000" sy="100000" flip="none" algn="tl"/>
          </a:blipFill>
        </p:spPr>
        <p:txBody>
          <a:bodyPr wrap="square" rtlCol="0">
            <a:spAutoFit/>
          </a:bodyPr>
          <a:lstStyle/>
          <a:p>
            <a:pPr algn="ctr"/>
            <a:r>
              <a:rPr lang="en-US" b="1" u="sng" dirty="0" smtClean="0">
                <a:solidFill>
                  <a:srgbClr val="7030A0"/>
                </a:solidFill>
                <a:latin typeface="Cambria" pitchFamily="18" charset="0"/>
              </a:rPr>
              <a:t>Audit Report – Standards on Auditing</a:t>
            </a:r>
            <a:endParaRPr lang="en-US" b="1" u="sng" dirty="0">
              <a:solidFill>
                <a:srgbClr val="7030A0"/>
              </a:solidFill>
              <a:latin typeface="Cambria" pitchFamily="18" charset="0"/>
            </a:endParaRPr>
          </a:p>
        </p:txBody>
      </p:sp>
      <p:sp>
        <p:nvSpPr>
          <p:cNvPr id="9" name="Title 2"/>
          <p:cNvSpPr txBox="1">
            <a:spLocks/>
          </p:cNvSpPr>
          <p:nvPr/>
        </p:nvSpPr>
        <p:spPr bwMode="black">
          <a:xfrm>
            <a:off x="533400" y="304800"/>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norm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3200" b="1" i="0" u="sng" strike="noStrike" kern="0" cap="none" spc="0" normalizeH="0" baseline="0" noProof="0" smtClean="0">
                <a:ln>
                  <a:noFill/>
                </a:ln>
                <a:solidFill>
                  <a:schemeClr val="accent4">
                    <a:lumMod val="50000"/>
                  </a:schemeClr>
                </a:solidFill>
                <a:effectLst/>
                <a:uLnTx/>
                <a:uFillTx/>
                <a:latin typeface="Cambria" pitchFamily="18" charset="0"/>
                <a:ea typeface="+mj-ea"/>
                <a:cs typeface="Arial" pitchFamily="34" charset="0"/>
              </a:rPr>
              <a:t>Communicating Key Audit Matters: </a:t>
            </a:r>
            <a:r>
              <a:rPr kumimoji="0" lang="en-US" sz="2000" b="1" i="0" u="sng" strike="noStrike" kern="0" cap="none" spc="0" normalizeH="0" baseline="0" noProof="0" smtClean="0">
                <a:ln>
                  <a:noFill/>
                </a:ln>
                <a:solidFill>
                  <a:schemeClr val="accent4">
                    <a:lumMod val="50000"/>
                  </a:schemeClr>
                </a:solidFill>
                <a:effectLst/>
                <a:uLnTx/>
                <a:uFillTx/>
                <a:latin typeface="Cambria" pitchFamily="18" charset="0"/>
                <a:ea typeface="+mj-ea"/>
                <a:cs typeface="Arial" pitchFamily="34" charset="0"/>
              </a:rPr>
              <a:t>(cont..)</a:t>
            </a:r>
            <a:endParaRPr kumimoji="0" lang="en-US" sz="3200" b="1" i="0" u="sng" strike="noStrike" kern="0" cap="none" spc="0" normalizeH="0" baseline="0" noProof="0" dirty="0">
              <a:ln>
                <a:noFill/>
              </a:ln>
              <a:solidFill>
                <a:schemeClr val="accent4">
                  <a:lumMod val="50000"/>
                </a:schemeClr>
              </a:solidFill>
              <a:effectLst/>
              <a:uLnTx/>
              <a:uFillTx/>
              <a:latin typeface="Cambria" pitchFamily="18" charset="0"/>
              <a:ea typeface="+mj-ea"/>
              <a:cs typeface="Arial"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371600"/>
            <a:ext cx="8382000" cy="4297363"/>
          </a:xfrm>
        </p:spPr>
        <p:txBody>
          <a:bodyPr>
            <a:noAutofit/>
          </a:bodyPr>
          <a:lstStyle/>
          <a:p>
            <a:pPr marL="0" lvl="0" indent="0" algn="just">
              <a:buNone/>
            </a:pPr>
            <a:r>
              <a:rPr lang="en-US" u="sng" dirty="0" smtClean="0">
                <a:solidFill>
                  <a:schemeClr val="accent4">
                    <a:lumMod val="50000"/>
                  </a:schemeClr>
                </a:solidFill>
                <a:latin typeface="Cambria" pitchFamily="18" charset="0"/>
                <a:cs typeface="Arial" pitchFamily="34" charset="0"/>
              </a:rPr>
              <a:t>Form and Content of the Key Audit Matters Section in Other Circumstances </a:t>
            </a:r>
          </a:p>
          <a:p>
            <a:pPr lvl="0" algn="just">
              <a:buFont typeface="Wingdings" pitchFamily="2" charset="2"/>
              <a:buChar char="Ø"/>
            </a:pPr>
            <a:r>
              <a:rPr lang="en-US" sz="2800" b="0" dirty="0" smtClean="0">
                <a:latin typeface="Cambria" pitchFamily="18" charset="0"/>
              </a:rPr>
              <a:t>If the auditor determines, depending on the facts and circumstances of the entity and the audit, that there are no key audit matters to communicate or that the only key audit matters communicated are those matters addressed by earlier paragraph, the auditor shall include a statement to this effect in a separate section of the auditor’s report under the heading “Key Audit Matters.” </a:t>
            </a:r>
          </a:p>
          <a:p>
            <a:pPr lvl="0" algn="just">
              <a:buFont typeface="Wingdings" pitchFamily="2" charset="2"/>
              <a:buChar char="Ø"/>
            </a:pPr>
            <a:endParaRPr lang="en-US" b="0" dirty="0" smtClean="0">
              <a:latin typeface="Cambria" pitchFamily="18" charset="0"/>
            </a:endParaRPr>
          </a:p>
        </p:txBody>
      </p:sp>
      <p:sp>
        <p:nvSpPr>
          <p:cNvPr id="5" name="TextBox 4"/>
          <p:cNvSpPr txBox="1"/>
          <p:nvPr/>
        </p:nvSpPr>
        <p:spPr>
          <a:xfrm>
            <a:off x="-76200" y="6400800"/>
            <a:ext cx="762000" cy="323165"/>
          </a:xfrm>
          <a:prstGeom prst="rect">
            <a:avLst/>
          </a:prstGeom>
          <a:noFill/>
        </p:spPr>
        <p:txBody>
          <a:bodyPr wrap="square" rtlCol="0">
            <a:spAutoFit/>
          </a:bodyPr>
          <a:lstStyle/>
          <a:p>
            <a:pPr algn="ctr"/>
            <a:fld id="{30E2B6D9-684D-417A-9480-5E00ED60894B}" type="slidenum">
              <a:rPr lang="en-US" sz="1500" smtClean="0">
                <a:solidFill>
                  <a:schemeClr val="bg1"/>
                </a:solidFill>
                <a:latin typeface="Cambria" pitchFamily="18" charset="0"/>
              </a:rPr>
              <a:pPr algn="ctr"/>
              <a:t>17</a:t>
            </a:fld>
            <a:endParaRPr lang="en-US" sz="1500" dirty="0">
              <a:solidFill>
                <a:schemeClr val="bg1"/>
              </a:solidFill>
              <a:latin typeface="Cambria" pitchFamily="18" charset="0"/>
            </a:endParaRPr>
          </a:p>
        </p:txBody>
      </p:sp>
      <p:sp>
        <p:nvSpPr>
          <p:cNvPr id="6" name="Title 1"/>
          <p:cNvSpPr txBox="1">
            <a:spLocks/>
          </p:cNvSpPr>
          <p:nvPr/>
        </p:nvSpPr>
        <p:spPr>
          <a:xfrm>
            <a:off x="6172200" y="0"/>
            <a:ext cx="2971800" cy="533400"/>
          </a:xfrm>
          <a:prstGeom prst="rect">
            <a:avLst/>
          </a:prstGeom>
          <a:solidFill>
            <a:schemeClr val="tx2">
              <a:lumMod val="40000"/>
              <a:lumOff val="60000"/>
            </a:schemeClr>
          </a:solidFill>
        </p:spPr>
        <p:txBody>
          <a:bodyPr vert="horz" lIns="91440" tIns="45720" rIns="91440" bIns="45720" rtlCol="0" anchor="ctr">
            <a:noAutofit/>
          </a:bodyPr>
          <a:lstStyle/>
          <a:p>
            <a:pPr lvl="0" algn="ctr" fontAlgn="auto">
              <a:spcAft>
                <a:spcPts val="0"/>
              </a:spcAft>
              <a:defRPr/>
            </a:pPr>
            <a:r>
              <a:rPr lang="en-US" sz="2800" i="1" u="sng" dirty="0" smtClean="0">
                <a:solidFill>
                  <a:srgbClr val="990033"/>
                </a:solidFill>
                <a:effectLst>
                  <a:outerShdw blurRad="38100" dist="38100" dir="2700000" algn="tl">
                    <a:srgbClr val="000000">
                      <a:alpha val="43137"/>
                    </a:srgbClr>
                  </a:outerShdw>
                </a:effectLst>
                <a:latin typeface="Cambria" pitchFamily="18" charset="0"/>
                <a:cs typeface="Arial" pitchFamily="34" charset="0"/>
              </a:rPr>
              <a:t>SA-701</a:t>
            </a:r>
            <a:endParaRPr kumimoji="0" lang="en-US" sz="2600" b="1" i="1" u="sng" strike="noStrike" kern="1200" cap="none" spc="0" normalizeH="0" baseline="0" noProof="0" dirty="0">
              <a:ln>
                <a:noFill/>
              </a:ln>
              <a:solidFill>
                <a:srgbClr val="7030A0"/>
              </a:solidFill>
              <a:effectLst/>
              <a:uLnTx/>
              <a:uFillTx/>
              <a:latin typeface="Book Antiqua" pitchFamily="18" charset="0"/>
              <a:ea typeface="Verdana" pitchFamily="34" charset="0"/>
              <a:cs typeface="Verdana" pitchFamily="34" charset="0"/>
            </a:endParaRPr>
          </a:p>
        </p:txBody>
      </p:sp>
      <p:sp>
        <p:nvSpPr>
          <p:cNvPr id="7" name="TextBox 6"/>
          <p:cNvSpPr txBox="1"/>
          <p:nvPr/>
        </p:nvSpPr>
        <p:spPr>
          <a:xfrm>
            <a:off x="0" y="0"/>
            <a:ext cx="4191000" cy="381000"/>
          </a:xfrm>
          <a:prstGeom prst="rect">
            <a:avLst/>
          </a:prstGeom>
          <a:blipFill>
            <a:blip r:embed="rId3"/>
            <a:tile tx="0" ty="0" sx="100000" sy="100000" flip="none" algn="tl"/>
          </a:blipFill>
        </p:spPr>
        <p:txBody>
          <a:bodyPr wrap="square" rtlCol="0">
            <a:spAutoFit/>
          </a:bodyPr>
          <a:lstStyle/>
          <a:p>
            <a:pPr algn="ctr"/>
            <a:r>
              <a:rPr lang="en-US" b="1" u="sng" dirty="0" smtClean="0">
                <a:solidFill>
                  <a:srgbClr val="7030A0"/>
                </a:solidFill>
                <a:latin typeface="Cambria" pitchFamily="18" charset="0"/>
              </a:rPr>
              <a:t>Audit Report – Standards on Auditing</a:t>
            </a:r>
            <a:endParaRPr lang="en-US" b="1" u="sng" dirty="0">
              <a:solidFill>
                <a:srgbClr val="7030A0"/>
              </a:solidFill>
              <a:latin typeface="Cambria" pitchFamily="18" charset="0"/>
            </a:endParaRPr>
          </a:p>
        </p:txBody>
      </p:sp>
      <p:sp>
        <p:nvSpPr>
          <p:cNvPr id="9" name="Title 2"/>
          <p:cNvSpPr txBox="1">
            <a:spLocks/>
          </p:cNvSpPr>
          <p:nvPr/>
        </p:nvSpPr>
        <p:spPr bwMode="black">
          <a:xfrm>
            <a:off x="533400" y="304800"/>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norm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3200" b="1" i="0" u="sng" strike="noStrike" kern="0" cap="none" spc="0" normalizeH="0" baseline="0" noProof="0" smtClean="0">
                <a:ln>
                  <a:noFill/>
                </a:ln>
                <a:solidFill>
                  <a:schemeClr val="accent4">
                    <a:lumMod val="50000"/>
                  </a:schemeClr>
                </a:solidFill>
                <a:effectLst/>
                <a:uLnTx/>
                <a:uFillTx/>
                <a:latin typeface="Cambria" pitchFamily="18" charset="0"/>
                <a:ea typeface="+mj-ea"/>
                <a:cs typeface="Arial" pitchFamily="34" charset="0"/>
              </a:rPr>
              <a:t>Communicating Key Audit Matters: </a:t>
            </a:r>
            <a:r>
              <a:rPr kumimoji="0" lang="en-US" sz="2000" b="1" i="0" u="sng" strike="noStrike" kern="0" cap="none" spc="0" normalizeH="0" baseline="0" noProof="0" smtClean="0">
                <a:ln>
                  <a:noFill/>
                </a:ln>
                <a:solidFill>
                  <a:schemeClr val="accent4">
                    <a:lumMod val="50000"/>
                  </a:schemeClr>
                </a:solidFill>
                <a:effectLst/>
                <a:uLnTx/>
                <a:uFillTx/>
                <a:latin typeface="Cambria" pitchFamily="18" charset="0"/>
                <a:ea typeface="+mj-ea"/>
                <a:cs typeface="Arial" pitchFamily="34" charset="0"/>
              </a:rPr>
              <a:t>(cont..)</a:t>
            </a:r>
            <a:endParaRPr kumimoji="0" lang="en-US" sz="3200" b="1" i="0" u="sng" strike="noStrike" kern="0" cap="none" spc="0" normalizeH="0" baseline="0" noProof="0" dirty="0">
              <a:ln>
                <a:noFill/>
              </a:ln>
              <a:solidFill>
                <a:schemeClr val="accent4">
                  <a:lumMod val="50000"/>
                </a:schemeClr>
              </a:solidFill>
              <a:effectLst/>
              <a:uLnTx/>
              <a:uFillTx/>
              <a:latin typeface="Cambria" pitchFamily="18" charset="0"/>
              <a:ea typeface="+mj-ea"/>
              <a:cs typeface="Arial"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33400" y="304800"/>
            <a:ext cx="8229600" cy="1143000"/>
          </a:xfrm>
        </p:spPr>
        <p:txBody>
          <a:bodyPr>
            <a:noAutofit/>
          </a:bodyPr>
          <a:lstStyle/>
          <a:p>
            <a:r>
              <a:rPr lang="en-IN" sz="3200" u="sng" dirty="0" smtClean="0">
                <a:solidFill>
                  <a:schemeClr val="accent4">
                    <a:lumMod val="50000"/>
                  </a:schemeClr>
                </a:solidFill>
                <a:latin typeface="Cambria" pitchFamily="18" charset="0"/>
                <a:cs typeface="Arial" pitchFamily="34" charset="0"/>
              </a:rPr>
              <a:t/>
            </a:r>
            <a:br>
              <a:rPr lang="en-IN" sz="3200" u="sng" dirty="0" smtClean="0">
                <a:solidFill>
                  <a:schemeClr val="accent4">
                    <a:lumMod val="50000"/>
                  </a:schemeClr>
                </a:solidFill>
                <a:latin typeface="Cambria" pitchFamily="18" charset="0"/>
                <a:cs typeface="Arial" pitchFamily="34" charset="0"/>
              </a:rPr>
            </a:br>
            <a:r>
              <a:rPr lang="en-IN" sz="3200" u="sng" dirty="0" smtClean="0">
                <a:solidFill>
                  <a:schemeClr val="accent4">
                    <a:lumMod val="50000"/>
                  </a:schemeClr>
                </a:solidFill>
                <a:latin typeface="Cambria" pitchFamily="18" charset="0"/>
                <a:cs typeface="Arial" pitchFamily="34" charset="0"/>
              </a:rPr>
              <a:t>Communication with Those Charged with Governance:-</a:t>
            </a:r>
            <a:endParaRPr lang="en-US" sz="3200" u="sng" dirty="0" smtClean="0">
              <a:solidFill>
                <a:schemeClr val="accent4">
                  <a:lumMod val="50000"/>
                </a:schemeClr>
              </a:solidFill>
              <a:latin typeface="Cambria" pitchFamily="18" charset="0"/>
              <a:cs typeface="Arial" pitchFamily="34" charset="0"/>
            </a:endParaRPr>
          </a:p>
        </p:txBody>
      </p:sp>
      <p:sp>
        <p:nvSpPr>
          <p:cNvPr id="2" name="Content Placeholder 1"/>
          <p:cNvSpPr>
            <a:spLocks noGrp="1"/>
          </p:cNvSpPr>
          <p:nvPr>
            <p:ph idx="1"/>
          </p:nvPr>
        </p:nvSpPr>
        <p:spPr>
          <a:xfrm>
            <a:off x="457200" y="1570037"/>
            <a:ext cx="8229600" cy="4297363"/>
          </a:xfrm>
        </p:spPr>
        <p:txBody>
          <a:bodyPr>
            <a:noAutofit/>
          </a:bodyPr>
          <a:lstStyle/>
          <a:p>
            <a:pPr lvl="0" algn="just">
              <a:buFont typeface="Wingdings" pitchFamily="2" charset="2"/>
              <a:buChar char="Ø"/>
            </a:pPr>
            <a:endParaRPr lang="en-US" sz="2100" b="0" dirty="0" smtClean="0">
              <a:latin typeface="Cambria" pitchFamily="18" charset="0"/>
            </a:endParaRPr>
          </a:p>
          <a:p>
            <a:pPr lvl="0" algn="just">
              <a:buFont typeface="Wingdings" pitchFamily="2" charset="2"/>
              <a:buChar char="Ø"/>
            </a:pPr>
            <a:r>
              <a:rPr lang="en-US" sz="2100" b="0" dirty="0" smtClean="0">
                <a:latin typeface="Cambria" pitchFamily="18" charset="0"/>
              </a:rPr>
              <a:t>The auditor shall communicate with those charged with governance: </a:t>
            </a:r>
          </a:p>
          <a:p>
            <a:pPr lvl="0" algn="just">
              <a:buNone/>
            </a:pPr>
            <a:r>
              <a:rPr lang="en-US" sz="2100" b="0" dirty="0" smtClean="0">
                <a:solidFill>
                  <a:srgbClr val="002776"/>
                </a:solidFill>
                <a:latin typeface="Cambria" pitchFamily="18" charset="0"/>
              </a:rPr>
              <a:t>	(a) </a:t>
            </a:r>
            <a:r>
              <a:rPr lang="en-US" sz="2100" b="0" dirty="0" smtClean="0">
                <a:latin typeface="Cambria" pitchFamily="18" charset="0"/>
              </a:rPr>
              <a:t>Those matters the auditor has determined to be the key audit matters; or</a:t>
            </a:r>
          </a:p>
          <a:p>
            <a:pPr lvl="0" algn="just">
              <a:buNone/>
            </a:pPr>
            <a:r>
              <a:rPr lang="en-US" sz="2100" b="0" dirty="0" smtClean="0">
                <a:solidFill>
                  <a:srgbClr val="002776"/>
                </a:solidFill>
                <a:latin typeface="Cambria" pitchFamily="18" charset="0"/>
              </a:rPr>
              <a:t>	(b) </a:t>
            </a:r>
            <a:r>
              <a:rPr lang="en-US" sz="2100" b="0" dirty="0" smtClean="0">
                <a:latin typeface="Cambria" pitchFamily="18" charset="0"/>
              </a:rPr>
              <a:t>Depending on the facts and circumstances of the entity and the audit, the auditor’s determination that there are no key audit matters to communicate in the auditor’s report.</a:t>
            </a:r>
          </a:p>
          <a:p>
            <a:pPr lvl="0" algn="just">
              <a:buFont typeface="Wingdings" pitchFamily="2" charset="2"/>
              <a:buChar char="Ø"/>
            </a:pPr>
            <a:endParaRPr lang="en-US" sz="2100" b="0" dirty="0" smtClean="0">
              <a:latin typeface="Cambria" pitchFamily="18" charset="0"/>
            </a:endParaRPr>
          </a:p>
        </p:txBody>
      </p:sp>
      <p:sp>
        <p:nvSpPr>
          <p:cNvPr id="5" name="TextBox 4"/>
          <p:cNvSpPr txBox="1"/>
          <p:nvPr/>
        </p:nvSpPr>
        <p:spPr>
          <a:xfrm>
            <a:off x="-76200" y="6400800"/>
            <a:ext cx="762000" cy="323165"/>
          </a:xfrm>
          <a:prstGeom prst="rect">
            <a:avLst/>
          </a:prstGeom>
          <a:noFill/>
        </p:spPr>
        <p:txBody>
          <a:bodyPr wrap="square" rtlCol="0">
            <a:spAutoFit/>
          </a:bodyPr>
          <a:lstStyle/>
          <a:p>
            <a:pPr algn="ctr"/>
            <a:fld id="{30E2B6D9-684D-417A-9480-5E00ED60894B}" type="slidenum">
              <a:rPr lang="en-US" sz="1500" smtClean="0">
                <a:solidFill>
                  <a:schemeClr val="bg1"/>
                </a:solidFill>
                <a:latin typeface="Cambria" pitchFamily="18" charset="0"/>
              </a:rPr>
              <a:pPr algn="ctr"/>
              <a:t>18</a:t>
            </a:fld>
            <a:endParaRPr lang="en-US" sz="1500" dirty="0">
              <a:solidFill>
                <a:schemeClr val="bg1"/>
              </a:solidFill>
              <a:latin typeface="Cambria" pitchFamily="18" charset="0"/>
            </a:endParaRPr>
          </a:p>
        </p:txBody>
      </p:sp>
      <p:sp>
        <p:nvSpPr>
          <p:cNvPr id="6" name="Title 1"/>
          <p:cNvSpPr txBox="1">
            <a:spLocks/>
          </p:cNvSpPr>
          <p:nvPr/>
        </p:nvSpPr>
        <p:spPr>
          <a:xfrm>
            <a:off x="6172200" y="0"/>
            <a:ext cx="2971800" cy="533400"/>
          </a:xfrm>
          <a:prstGeom prst="rect">
            <a:avLst/>
          </a:prstGeom>
          <a:solidFill>
            <a:schemeClr val="tx2">
              <a:lumMod val="40000"/>
              <a:lumOff val="60000"/>
            </a:schemeClr>
          </a:solidFill>
        </p:spPr>
        <p:txBody>
          <a:bodyPr vert="horz" lIns="91440" tIns="45720" rIns="91440" bIns="45720" rtlCol="0" anchor="ctr">
            <a:noAutofit/>
          </a:bodyPr>
          <a:lstStyle/>
          <a:p>
            <a:pPr lvl="0" algn="ctr" fontAlgn="auto">
              <a:spcAft>
                <a:spcPts val="0"/>
              </a:spcAft>
              <a:defRPr/>
            </a:pPr>
            <a:r>
              <a:rPr lang="en-US" sz="2800" i="1" u="sng" dirty="0" smtClean="0">
                <a:solidFill>
                  <a:srgbClr val="990033"/>
                </a:solidFill>
                <a:effectLst>
                  <a:outerShdw blurRad="38100" dist="38100" dir="2700000" algn="tl">
                    <a:srgbClr val="000000">
                      <a:alpha val="43137"/>
                    </a:srgbClr>
                  </a:outerShdw>
                </a:effectLst>
                <a:latin typeface="Cambria" pitchFamily="18" charset="0"/>
                <a:cs typeface="Arial" pitchFamily="34" charset="0"/>
              </a:rPr>
              <a:t>SA-701</a:t>
            </a:r>
            <a:endParaRPr kumimoji="0" lang="en-US" sz="2600" b="1" i="1" u="sng" strike="noStrike" kern="1200" cap="none" spc="0" normalizeH="0" baseline="0" noProof="0" dirty="0">
              <a:ln>
                <a:noFill/>
              </a:ln>
              <a:solidFill>
                <a:srgbClr val="7030A0"/>
              </a:solidFill>
              <a:effectLst/>
              <a:uLnTx/>
              <a:uFillTx/>
              <a:latin typeface="Book Antiqua" pitchFamily="18" charset="0"/>
              <a:ea typeface="Verdana" pitchFamily="34" charset="0"/>
              <a:cs typeface="Verdana" pitchFamily="34" charset="0"/>
            </a:endParaRPr>
          </a:p>
        </p:txBody>
      </p:sp>
      <p:sp>
        <p:nvSpPr>
          <p:cNvPr id="7" name="TextBox 6"/>
          <p:cNvSpPr txBox="1"/>
          <p:nvPr/>
        </p:nvSpPr>
        <p:spPr>
          <a:xfrm>
            <a:off x="0" y="0"/>
            <a:ext cx="4191000" cy="381000"/>
          </a:xfrm>
          <a:prstGeom prst="rect">
            <a:avLst/>
          </a:prstGeom>
          <a:blipFill>
            <a:blip r:embed="rId3"/>
            <a:tile tx="0" ty="0" sx="100000" sy="100000" flip="none" algn="tl"/>
          </a:blipFill>
        </p:spPr>
        <p:txBody>
          <a:bodyPr wrap="square" rtlCol="0">
            <a:spAutoFit/>
          </a:bodyPr>
          <a:lstStyle/>
          <a:p>
            <a:pPr algn="ctr"/>
            <a:r>
              <a:rPr lang="en-US" b="1" u="sng" dirty="0" smtClean="0">
                <a:solidFill>
                  <a:srgbClr val="7030A0"/>
                </a:solidFill>
                <a:latin typeface="Cambria" pitchFamily="18" charset="0"/>
              </a:rPr>
              <a:t>Audit Report – Standards on Auditing</a:t>
            </a:r>
            <a:endParaRPr lang="en-US" b="1" u="sng" dirty="0">
              <a:solidFill>
                <a:srgbClr val="7030A0"/>
              </a:solidFill>
              <a:latin typeface="Cambria"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sz="2800" b="1" dirty="0" smtClean="0"/>
              <a:t>SA 700:</a:t>
            </a:r>
            <a:r>
              <a:rPr lang="en-US" dirty="0" smtClean="0"/>
              <a:t> </a:t>
            </a:r>
            <a:r>
              <a:rPr lang="en-US" sz="2400" dirty="0" smtClean="0">
                <a:solidFill>
                  <a:srgbClr val="990033"/>
                </a:solidFill>
                <a:effectLst>
                  <a:outerShdw blurRad="38100" dist="38100" dir="2700000" algn="tl">
                    <a:srgbClr val="000000">
                      <a:alpha val="43137"/>
                    </a:srgbClr>
                  </a:outerShdw>
                </a:effectLst>
                <a:latin typeface="Cambria" pitchFamily="18" charset="0"/>
                <a:cs typeface="Arial" pitchFamily="34" charset="0"/>
              </a:rPr>
              <a:t>“</a:t>
            </a:r>
            <a:r>
              <a:rPr lang="en-US" sz="2400" dirty="0" smtClean="0">
                <a:solidFill>
                  <a:srgbClr val="990033"/>
                </a:solidFill>
                <a:effectLst>
                  <a:outerShdw blurRad="38100" dist="38100" dir="2700000" algn="tl">
                    <a:srgbClr val="000000">
                      <a:alpha val="43137"/>
                    </a:srgbClr>
                  </a:outerShdw>
                </a:effectLst>
                <a:latin typeface="Cambria" pitchFamily="18" charset="0"/>
                <a:cs typeface="Arial" pitchFamily="34" charset="0"/>
              </a:rPr>
              <a:t>Forming an Opinion and Reporting on </a:t>
            </a:r>
            <a:r>
              <a:rPr lang="en-US" sz="2400" dirty="0" smtClean="0">
                <a:solidFill>
                  <a:srgbClr val="990033"/>
                </a:solidFill>
                <a:effectLst>
                  <a:outerShdw blurRad="38100" dist="38100" dir="2700000" algn="tl">
                    <a:srgbClr val="000000">
                      <a:alpha val="43137"/>
                    </a:srgbClr>
                  </a:outerShdw>
                </a:effectLst>
                <a:latin typeface="Cambria" pitchFamily="18" charset="0"/>
                <a:cs typeface="Arial" pitchFamily="34" charset="0"/>
              </a:rPr>
              <a:t>Financial </a:t>
            </a:r>
            <a:br>
              <a:rPr lang="en-US" sz="2400" dirty="0" smtClean="0">
                <a:solidFill>
                  <a:srgbClr val="990033"/>
                </a:solidFill>
                <a:effectLst>
                  <a:outerShdw blurRad="38100" dist="38100" dir="2700000" algn="tl">
                    <a:srgbClr val="000000">
                      <a:alpha val="43137"/>
                    </a:srgbClr>
                  </a:outerShdw>
                </a:effectLst>
                <a:latin typeface="Cambria" pitchFamily="18" charset="0"/>
                <a:cs typeface="Arial" pitchFamily="34" charset="0"/>
              </a:rPr>
            </a:br>
            <a:r>
              <a:rPr lang="en-US" sz="2400" dirty="0" smtClean="0">
                <a:solidFill>
                  <a:srgbClr val="990033"/>
                </a:solidFill>
                <a:effectLst>
                  <a:outerShdw blurRad="38100" dist="38100" dir="2700000" algn="tl">
                    <a:srgbClr val="000000">
                      <a:alpha val="43137"/>
                    </a:srgbClr>
                  </a:outerShdw>
                </a:effectLst>
                <a:latin typeface="Cambria" pitchFamily="18" charset="0"/>
                <a:cs typeface="Arial" pitchFamily="34" charset="0"/>
              </a:rPr>
              <a:t>Statements</a:t>
            </a:r>
            <a:r>
              <a:rPr lang="en-US" sz="2400" dirty="0" smtClean="0">
                <a:solidFill>
                  <a:srgbClr val="990033"/>
                </a:solidFill>
                <a:effectLst>
                  <a:outerShdw blurRad="38100" dist="38100" dir="2700000" algn="tl">
                    <a:srgbClr val="000000">
                      <a:alpha val="43137"/>
                    </a:srgbClr>
                  </a:outerShdw>
                </a:effectLst>
                <a:latin typeface="Cambria" pitchFamily="18" charset="0"/>
                <a:cs typeface="Arial" pitchFamily="34" charset="0"/>
              </a:rPr>
              <a:t>”</a:t>
            </a:r>
          </a:p>
          <a:p>
            <a:endParaRPr lang="en-US" sz="2400" dirty="0" smtClean="0">
              <a:solidFill>
                <a:srgbClr val="990033"/>
              </a:solidFill>
              <a:effectLst>
                <a:outerShdw blurRad="38100" dist="38100" dir="2700000" algn="tl">
                  <a:srgbClr val="000000">
                    <a:alpha val="43137"/>
                  </a:srgbClr>
                </a:outerShdw>
              </a:effectLst>
              <a:latin typeface="Cambria" pitchFamily="18" charset="0"/>
              <a:cs typeface="Arial" pitchFamily="34" charset="0"/>
            </a:endParaRPr>
          </a:p>
          <a:p>
            <a:r>
              <a:rPr lang="en-US" sz="2400" dirty="0" smtClean="0">
                <a:solidFill>
                  <a:srgbClr val="990033"/>
                </a:solidFill>
                <a:effectLst>
                  <a:outerShdw blurRad="38100" dist="38100" dir="2700000" algn="tl">
                    <a:srgbClr val="000000">
                      <a:alpha val="43137"/>
                    </a:srgbClr>
                  </a:outerShdw>
                </a:effectLst>
                <a:latin typeface="Cambria" pitchFamily="18" charset="0"/>
                <a:cs typeface="Arial" pitchFamily="34" charset="0"/>
              </a:rPr>
              <a:t>SA 701: </a:t>
            </a:r>
            <a:r>
              <a:rPr lang="en-US" sz="2400" dirty="0" smtClean="0">
                <a:solidFill>
                  <a:srgbClr val="990033"/>
                </a:solidFill>
                <a:effectLst>
                  <a:outerShdw blurRad="38100" dist="38100" dir="2700000" algn="tl">
                    <a:srgbClr val="000000">
                      <a:alpha val="43137"/>
                    </a:srgbClr>
                  </a:outerShdw>
                </a:effectLst>
                <a:latin typeface="Cambria" pitchFamily="18" charset="0"/>
                <a:cs typeface="Arial" pitchFamily="34" charset="0"/>
              </a:rPr>
              <a:t>“</a:t>
            </a:r>
            <a:r>
              <a:rPr lang="en-IN" sz="2400" dirty="0" smtClean="0">
                <a:solidFill>
                  <a:srgbClr val="990033"/>
                </a:solidFill>
                <a:effectLst>
                  <a:outerShdw blurRad="38100" dist="38100" dir="2700000" algn="tl">
                    <a:srgbClr val="000000">
                      <a:alpha val="43137"/>
                    </a:srgbClr>
                  </a:outerShdw>
                </a:effectLst>
                <a:latin typeface="Cambria" pitchFamily="18" charset="0"/>
                <a:cs typeface="Arial" pitchFamily="34" charset="0"/>
              </a:rPr>
              <a:t>Communicating Key Audit Matters in the Independent Auditor’s </a:t>
            </a:r>
            <a:r>
              <a:rPr lang="en-IN" sz="2400" dirty="0" smtClean="0">
                <a:solidFill>
                  <a:srgbClr val="990033"/>
                </a:solidFill>
                <a:effectLst>
                  <a:outerShdw blurRad="38100" dist="38100" dir="2700000" algn="tl">
                    <a:srgbClr val="000000">
                      <a:alpha val="43137"/>
                    </a:srgbClr>
                  </a:outerShdw>
                </a:effectLst>
                <a:latin typeface="Cambria" pitchFamily="18" charset="0"/>
                <a:cs typeface="Arial" pitchFamily="34" charset="0"/>
              </a:rPr>
              <a:t>Report”</a:t>
            </a:r>
          </a:p>
          <a:p>
            <a:endParaRPr lang="en-IN" sz="2400" dirty="0" smtClean="0">
              <a:solidFill>
                <a:srgbClr val="990033"/>
              </a:solidFill>
              <a:effectLst>
                <a:outerShdw blurRad="38100" dist="38100" dir="2700000" algn="tl">
                  <a:srgbClr val="000000">
                    <a:alpha val="43137"/>
                  </a:srgbClr>
                </a:outerShdw>
              </a:effectLst>
              <a:latin typeface="Cambria" pitchFamily="18" charset="0"/>
              <a:cs typeface="Arial" pitchFamily="34" charset="0"/>
            </a:endParaRPr>
          </a:p>
          <a:p>
            <a:r>
              <a:rPr lang="en-IN" sz="2400" dirty="0" smtClean="0">
                <a:solidFill>
                  <a:srgbClr val="990033"/>
                </a:solidFill>
                <a:effectLst>
                  <a:outerShdw blurRad="38100" dist="38100" dir="2700000" algn="tl">
                    <a:srgbClr val="000000">
                      <a:alpha val="43137"/>
                    </a:srgbClr>
                  </a:outerShdw>
                </a:effectLst>
                <a:latin typeface="Cambria" pitchFamily="18" charset="0"/>
                <a:cs typeface="Arial" pitchFamily="34" charset="0"/>
              </a:rPr>
              <a:t>SA 705: </a:t>
            </a:r>
            <a:r>
              <a:rPr lang="en-US" sz="2400" dirty="0" smtClean="0">
                <a:solidFill>
                  <a:srgbClr val="990033"/>
                </a:solidFill>
                <a:effectLst>
                  <a:outerShdw blurRad="38100" dist="38100" dir="2700000" algn="tl">
                    <a:srgbClr val="000000">
                      <a:alpha val="43137"/>
                    </a:srgbClr>
                  </a:outerShdw>
                </a:effectLst>
                <a:latin typeface="Cambria" pitchFamily="18" charset="0"/>
                <a:cs typeface="Arial" pitchFamily="34" charset="0"/>
              </a:rPr>
              <a:t>Modification to the opinion in the Independent Auditor’s </a:t>
            </a:r>
            <a:r>
              <a:rPr lang="en-US" sz="2400" dirty="0" smtClean="0">
                <a:solidFill>
                  <a:srgbClr val="990033"/>
                </a:solidFill>
                <a:effectLst>
                  <a:outerShdw blurRad="38100" dist="38100" dir="2700000" algn="tl">
                    <a:srgbClr val="000000">
                      <a:alpha val="43137"/>
                    </a:srgbClr>
                  </a:outerShdw>
                </a:effectLst>
                <a:latin typeface="Cambria" pitchFamily="18" charset="0"/>
                <a:cs typeface="Arial" pitchFamily="34" charset="0"/>
              </a:rPr>
              <a:t>Report</a:t>
            </a:r>
          </a:p>
          <a:p>
            <a:endParaRPr lang="en-US" sz="2400" dirty="0" smtClean="0">
              <a:solidFill>
                <a:srgbClr val="990033"/>
              </a:solidFill>
              <a:effectLst>
                <a:outerShdw blurRad="38100" dist="38100" dir="2700000" algn="tl">
                  <a:srgbClr val="000000">
                    <a:alpha val="43137"/>
                  </a:srgbClr>
                </a:outerShdw>
              </a:effectLst>
              <a:latin typeface="Cambria" pitchFamily="18" charset="0"/>
              <a:cs typeface="Arial" pitchFamily="34" charset="0"/>
            </a:endParaRPr>
          </a:p>
          <a:p>
            <a:r>
              <a:rPr lang="en-US" sz="2400" dirty="0" smtClean="0">
                <a:solidFill>
                  <a:srgbClr val="990033"/>
                </a:solidFill>
                <a:effectLst>
                  <a:outerShdw blurRad="38100" dist="38100" dir="2700000" algn="tl">
                    <a:srgbClr val="000000">
                      <a:alpha val="43137"/>
                    </a:srgbClr>
                  </a:outerShdw>
                </a:effectLst>
                <a:latin typeface="Cambria" pitchFamily="18" charset="0"/>
                <a:cs typeface="Arial" pitchFamily="34" charset="0"/>
              </a:rPr>
              <a:t>SA 706: </a:t>
            </a:r>
            <a:r>
              <a:rPr lang="en-US" sz="2400" dirty="0" smtClean="0">
                <a:solidFill>
                  <a:srgbClr val="990033"/>
                </a:solidFill>
                <a:effectLst>
                  <a:outerShdw blurRad="38100" dist="38100" dir="2700000" algn="tl">
                    <a:srgbClr val="000000">
                      <a:alpha val="43137"/>
                    </a:srgbClr>
                  </a:outerShdw>
                </a:effectLst>
                <a:latin typeface="Cambria" pitchFamily="18" charset="0"/>
                <a:cs typeface="Arial" pitchFamily="34" charset="0"/>
              </a:rPr>
              <a:t>Emphasis of Matter </a:t>
            </a:r>
            <a:r>
              <a:rPr lang="en-US" sz="2400" dirty="0" smtClean="0">
                <a:solidFill>
                  <a:srgbClr val="990033"/>
                </a:solidFill>
                <a:effectLst>
                  <a:outerShdw blurRad="38100" dist="38100" dir="2700000" algn="tl">
                    <a:srgbClr val="000000">
                      <a:alpha val="43137"/>
                    </a:srgbClr>
                  </a:outerShdw>
                </a:effectLst>
                <a:latin typeface="Cambria" pitchFamily="18" charset="0"/>
                <a:cs typeface="Arial" pitchFamily="34" charset="0"/>
              </a:rPr>
              <a:t>Paragraphs </a:t>
            </a:r>
            <a:r>
              <a:rPr lang="en-US" sz="2400" dirty="0" smtClean="0">
                <a:solidFill>
                  <a:srgbClr val="990033"/>
                </a:solidFill>
                <a:effectLst>
                  <a:outerShdw blurRad="38100" dist="38100" dir="2700000" algn="tl">
                    <a:srgbClr val="000000">
                      <a:alpha val="43137"/>
                    </a:srgbClr>
                  </a:outerShdw>
                </a:effectLst>
                <a:latin typeface="Cambria" pitchFamily="18" charset="0"/>
                <a:cs typeface="Arial" pitchFamily="34" charset="0"/>
              </a:rPr>
              <a:t>and Other Matter Paragraphs in the </a:t>
            </a:r>
            <a:r>
              <a:rPr lang="en-US" sz="2400" dirty="0" smtClean="0">
                <a:solidFill>
                  <a:srgbClr val="990033"/>
                </a:solidFill>
                <a:effectLst>
                  <a:outerShdw blurRad="38100" dist="38100" dir="2700000" algn="tl">
                    <a:srgbClr val="000000">
                      <a:alpha val="43137"/>
                    </a:srgbClr>
                  </a:outerShdw>
                </a:effectLst>
                <a:latin typeface="Cambria" pitchFamily="18" charset="0"/>
                <a:cs typeface="Arial" pitchFamily="34" charset="0"/>
              </a:rPr>
              <a:t>Independent </a:t>
            </a:r>
            <a:r>
              <a:rPr lang="en-US" sz="2400" dirty="0" smtClean="0">
                <a:solidFill>
                  <a:srgbClr val="990033"/>
                </a:solidFill>
                <a:effectLst>
                  <a:outerShdw blurRad="38100" dist="38100" dir="2700000" algn="tl">
                    <a:srgbClr val="000000">
                      <a:alpha val="43137"/>
                    </a:srgbClr>
                  </a:outerShdw>
                </a:effectLst>
                <a:latin typeface="Cambria" pitchFamily="18" charset="0"/>
                <a:cs typeface="Arial" pitchFamily="34" charset="0"/>
              </a:rPr>
              <a:t>Auditor’s Report</a:t>
            </a:r>
            <a:endParaRPr lang="en-US" sz="2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t>SA 701</a:t>
            </a:r>
            <a:endParaRPr lang="en-US" sz="4800" b="1" dirty="0"/>
          </a:p>
        </p:txBody>
      </p:sp>
      <p:sp>
        <p:nvSpPr>
          <p:cNvPr id="3" name="Content Placeholder 2"/>
          <p:cNvSpPr>
            <a:spLocks noGrp="1"/>
          </p:cNvSpPr>
          <p:nvPr>
            <p:ph idx="1"/>
          </p:nvPr>
        </p:nvSpPr>
        <p:spPr/>
        <p:txBody>
          <a:bodyPr/>
          <a:lstStyle/>
          <a:p>
            <a:pPr algn="ctr">
              <a:buNone/>
            </a:pPr>
            <a:r>
              <a:rPr lang="en-US" sz="4400" dirty="0" smtClean="0">
                <a:solidFill>
                  <a:srgbClr val="990033"/>
                </a:solidFill>
                <a:effectLst>
                  <a:outerShdw blurRad="38100" dist="38100" dir="2700000" algn="tl">
                    <a:srgbClr val="000000">
                      <a:alpha val="43137"/>
                    </a:srgbClr>
                  </a:outerShdw>
                </a:effectLst>
                <a:latin typeface="Cambria" pitchFamily="18" charset="0"/>
                <a:cs typeface="Arial" pitchFamily="34" charset="0"/>
              </a:rPr>
              <a:t>“</a:t>
            </a:r>
            <a:r>
              <a:rPr lang="en-IN" sz="4400" dirty="0" smtClean="0">
                <a:solidFill>
                  <a:srgbClr val="990033"/>
                </a:solidFill>
                <a:effectLst>
                  <a:outerShdw blurRad="38100" dist="38100" dir="2700000" algn="tl">
                    <a:srgbClr val="000000">
                      <a:alpha val="43137"/>
                    </a:srgbClr>
                  </a:outerShdw>
                </a:effectLst>
                <a:latin typeface="Cambria" pitchFamily="18" charset="0"/>
                <a:cs typeface="Arial" pitchFamily="34" charset="0"/>
              </a:rPr>
              <a:t>Communicating </a:t>
            </a:r>
            <a:endParaRPr lang="en-IN" sz="4400" dirty="0" smtClean="0">
              <a:solidFill>
                <a:srgbClr val="990033"/>
              </a:solidFill>
              <a:effectLst>
                <a:outerShdw blurRad="38100" dist="38100" dir="2700000" algn="tl">
                  <a:srgbClr val="000000">
                    <a:alpha val="43137"/>
                  </a:srgbClr>
                </a:outerShdw>
              </a:effectLst>
              <a:latin typeface="Cambria" pitchFamily="18" charset="0"/>
              <a:cs typeface="Arial" pitchFamily="34" charset="0"/>
            </a:endParaRPr>
          </a:p>
          <a:p>
            <a:pPr algn="ctr">
              <a:buNone/>
            </a:pPr>
            <a:r>
              <a:rPr lang="en-IN" sz="4400" dirty="0" smtClean="0">
                <a:solidFill>
                  <a:srgbClr val="990033"/>
                </a:solidFill>
                <a:effectLst>
                  <a:outerShdw blurRad="38100" dist="38100" dir="2700000" algn="tl">
                    <a:srgbClr val="000000">
                      <a:alpha val="43137"/>
                    </a:srgbClr>
                  </a:outerShdw>
                </a:effectLst>
                <a:latin typeface="Cambria" pitchFamily="18" charset="0"/>
                <a:cs typeface="Arial" pitchFamily="34" charset="0"/>
              </a:rPr>
              <a:t>Key </a:t>
            </a:r>
            <a:r>
              <a:rPr lang="en-IN" sz="4400" dirty="0" smtClean="0">
                <a:solidFill>
                  <a:srgbClr val="990033"/>
                </a:solidFill>
                <a:effectLst>
                  <a:outerShdw blurRad="38100" dist="38100" dir="2700000" algn="tl">
                    <a:srgbClr val="000000">
                      <a:alpha val="43137"/>
                    </a:srgbClr>
                  </a:outerShdw>
                </a:effectLst>
                <a:latin typeface="Cambria" pitchFamily="18" charset="0"/>
                <a:cs typeface="Arial" pitchFamily="34" charset="0"/>
              </a:rPr>
              <a:t>Audit Matters </a:t>
            </a:r>
            <a:endParaRPr lang="en-IN" sz="4400" dirty="0" smtClean="0">
              <a:solidFill>
                <a:srgbClr val="990033"/>
              </a:solidFill>
              <a:effectLst>
                <a:outerShdw blurRad="38100" dist="38100" dir="2700000" algn="tl">
                  <a:srgbClr val="000000">
                    <a:alpha val="43137"/>
                  </a:srgbClr>
                </a:outerShdw>
              </a:effectLst>
              <a:latin typeface="Cambria" pitchFamily="18" charset="0"/>
              <a:cs typeface="Arial" pitchFamily="34" charset="0"/>
            </a:endParaRPr>
          </a:p>
          <a:p>
            <a:pPr algn="ctr">
              <a:buNone/>
            </a:pPr>
            <a:r>
              <a:rPr lang="en-IN" sz="4400" dirty="0" smtClean="0">
                <a:solidFill>
                  <a:srgbClr val="990033"/>
                </a:solidFill>
                <a:effectLst>
                  <a:outerShdw blurRad="38100" dist="38100" dir="2700000" algn="tl">
                    <a:srgbClr val="000000">
                      <a:alpha val="43137"/>
                    </a:srgbClr>
                  </a:outerShdw>
                </a:effectLst>
                <a:latin typeface="Cambria" pitchFamily="18" charset="0"/>
                <a:cs typeface="Arial" pitchFamily="34" charset="0"/>
              </a:rPr>
              <a:t>in </a:t>
            </a:r>
            <a:r>
              <a:rPr lang="en-IN" sz="4400" dirty="0" smtClean="0">
                <a:solidFill>
                  <a:srgbClr val="990033"/>
                </a:solidFill>
                <a:effectLst>
                  <a:outerShdw blurRad="38100" dist="38100" dir="2700000" algn="tl">
                    <a:srgbClr val="000000">
                      <a:alpha val="43137"/>
                    </a:srgbClr>
                  </a:outerShdw>
                </a:effectLst>
                <a:latin typeface="Cambria" pitchFamily="18" charset="0"/>
                <a:cs typeface="Arial" pitchFamily="34" charset="0"/>
              </a:rPr>
              <a:t>the </a:t>
            </a:r>
            <a:endParaRPr lang="en-IN" sz="4400" dirty="0" smtClean="0">
              <a:solidFill>
                <a:srgbClr val="990033"/>
              </a:solidFill>
              <a:effectLst>
                <a:outerShdw blurRad="38100" dist="38100" dir="2700000" algn="tl">
                  <a:srgbClr val="000000">
                    <a:alpha val="43137"/>
                  </a:srgbClr>
                </a:outerShdw>
              </a:effectLst>
              <a:latin typeface="Cambria" pitchFamily="18" charset="0"/>
              <a:cs typeface="Arial" pitchFamily="34" charset="0"/>
            </a:endParaRPr>
          </a:p>
          <a:p>
            <a:pPr algn="ctr">
              <a:buNone/>
            </a:pPr>
            <a:r>
              <a:rPr lang="en-IN" sz="4400" dirty="0" smtClean="0">
                <a:solidFill>
                  <a:srgbClr val="990033"/>
                </a:solidFill>
                <a:effectLst>
                  <a:outerShdw blurRad="38100" dist="38100" dir="2700000" algn="tl">
                    <a:srgbClr val="000000">
                      <a:alpha val="43137"/>
                    </a:srgbClr>
                  </a:outerShdw>
                </a:effectLst>
                <a:latin typeface="Cambria" pitchFamily="18" charset="0"/>
                <a:cs typeface="Arial" pitchFamily="34" charset="0"/>
              </a:rPr>
              <a:t>Independent </a:t>
            </a:r>
            <a:r>
              <a:rPr lang="en-IN" sz="4400" dirty="0" smtClean="0">
                <a:solidFill>
                  <a:srgbClr val="990033"/>
                </a:solidFill>
                <a:effectLst>
                  <a:outerShdw blurRad="38100" dist="38100" dir="2700000" algn="tl">
                    <a:srgbClr val="000000">
                      <a:alpha val="43137"/>
                    </a:srgbClr>
                  </a:outerShdw>
                </a:effectLst>
                <a:latin typeface="Cambria" pitchFamily="18" charset="0"/>
                <a:cs typeface="Arial" pitchFamily="34" charset="0"/>
              </a:rPr>
              <a:t>Auditor’s Report”</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 us understand</a:t>
            </a:r>
            <a:endParaRPr lang="en-US" dirty="0"/>
          </a:p>
        </p:txBody>
      </p:sp>
      <p:sp>
        <p:nvSpPr>
          <p:cNvPr id="3" name="Content Placeholder 2"/>
          <p:cNvSpPr>
            <a:spLocks noGrp="1"/>
          </p:cNvSpPr>
          <p:nvPr>
            <p:ph idx="1"/>
          </p:nvPr>
        </p:nvSpPr>
        <p:spPr>
          <a:xfrm>
            <a:off x="457200" y="2209801"/>
            <a:ext cx="8229600" cy="1600200"/>
          </a:xfrm>
        </p:spPr>
        <p:txBody>
          <a:bodyPr>
            <a:normAutofit/>
          </a:bodyPr>
          <a:lstStyle/>
          <a:p>
            <a:pPr>
              <a:buNone/>
            </a:pPr>
            <a:r>
              <a:rPr lang="en-US" sz="7200" dirty="0" smtClean="0">
                <a:solidFill>
                  <a:srgbClr val="002060"/>
                </a:solidFill>
                <a:effectLst>
                  <a:outerShdw blurRad="38100" dist="38100" dir="2700000" algn="tl">
                    <a:srgbClr val="000000">
                      <a:alpha val="43137"/>
                    </a:srgbClr>
                  </a:outerShdw>
                </a:effectLst>
              </a:rPr>
              <a:t>“ Key Audit Matters”</a:t>
            </a:r>
            <a:endParaRPr lang="en-US" sz="7200" dirty="0">
              <a:solidFill>
                <a:srgbClr val="00206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Cambria" pitchFamily="18" charset="0"/>
              </a:rPr>
              <a:t>Definition of ‘Key audit matters’</a:t>
            </a:r>
            <a:endParaRPr lang="en-US" dirty="0"/>
          </a:p>
        </p:txBody>
      </p:sp>
      <p:sp>
        <p:nvSpPr>
          <p:cNvPr id="3" name="Content Placeholder 2"/>
          <p:cNvSpPr>
            <a:spLocks noGrp="1"/>
          </p:cNvSpPr>
          <p:nvPr>
            <p:ph idx="1"/>
          </p:nvPr>
        </p:nvSpPr>
        <p:spPr/>
        <p:txBody>
          <a:bodyPr>
            <a:normAutofit lnSpcReduction="10000"/>
          </a:bodyPr>
          <a:lstStyle/>
          <a:p>
            <a:pPr lvl="1" algn="just">
              <a:buNone/>
            </a:pPr>
            <a:endParaRPr lang="en-US" sz="2100" b="1" u="sng" dirty="0" smtClean="0">
              <a:latin typeface="Cambria" pitchFamily="18" charset="0"/>
            </a:endParaRPr>
          </a:p>
          <a:p>
            <a:pPr marL="457200" lvl="1" indent="0" algn="ctr">
              <a:buNone/>
            </a:pPr>
            <a:r>
              <a:rPr lang="en-US" sz="3200" dirty="0" smtClean="0">
                <a:latin typeface="Cambria" pitchFamily="18" charset="0"/>
              </a:rPr>
              <a:t>Those matters that, in the auditor’s professional judgment, were of most significance in the audit of the financial statements of the current period. </a:t>
            </a:r>
            <a:endParaRPr lang="en-US" sz="3200" dirty="0" smtClean="0">
              <a:latin typeface="Cambria" pitchFamily="18" charset="0"/>
            </a:endParaRPr>
          </a:p>
          <a:p>
            <a:pPr marL="457200" lvl="1" indent="0" algn="ctr">
              <a:buNone/>
            </a:pPr>
            <a:endParaRPr lang="en-US" sz="3200" dirty="0" smtClean="0">
              <a:latin typeface="Cambria" pitchFamily="18" charset="0"/>
            </a:endParaRPr>
          </a:p>
          <a:p>
            <a:pPr marL="457200" lvl="1" indent="0" algn="ctr">
              <a:buNone/>
            </a:pPr>
            <a:r>
              <a:rPr lang="en-US" sz="3200" dirty="0" smtClean="0">
                <a:latin typeface="Cambria" pitchFamily="18" charset="0"/>
              </a:rPr>
              <a:t>Key </a:t>
            </a:r>
            <a:r>
              <a:rPr lang="en-US" sz="3200" dirty="0" smtClean="0">
                <a:latin typeface="Cambria" pitchFamily="18" charset="0"/>
              </a:rPr>
              <a:t>audit matters are selected from matters communicated with those charged with governance. </a:t>
            </a:r>
            <a:endParaRPr lang="en-US" sz="3200" b="1" u="sng" dirty="0" smtClean="0">
              <a:latin typeface="Cambria" pitchFamily="18" charset="0"/>
            </a:endParaRP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solidFill>
                  <a:schemeClr val="accent4">
                    <a:lumMod val="50000"/>
                  </a:schemeClr>
                </a:solidFill>
                <a:latin typeface="Cambria" pitchFamily="18" charset="0"/>
                <a:cs typeface="Arial" pitchFamily="34" charset="0"/>
              </a:rPr>
              <a:t>Introduction:</a:t>
            </a:r>
            <a:endParaRPr lang="en-US" dirty="0"/>
          </a:p>
        </p:txBody>
      </p:sp>
      <p:sp>
        <p:nvSpPr>
          <p:cNvPr id="3" name="Content Placeholder 2"/>
          <p:cNvSpPr>
            <a:spLocks noGrp="1"/>
          </p:cNvSpPr>
          <p:nvPr>
            <p:ph idx="1"/>
          </p:nvPr>
        </p:nvSpPr>
        <p:spPr/>
        <p:txBody>
          <a:bodyPr>
            <a:normAutofit/>
          </a:bodyPr>
          <a:lstStyle/>
          <a:p>
            <a:pPr lvl="0" algn="just">
              <a:buFont typeface="Wingdings" pitchFamily="2" charset="2"/>
              <a:buChar char="Ø"/>
            </a:pPr>
            <a:r>
              <a:rPr lang="en-US" sz="2800" dirty="0" smtClean="0">
                <a:latin typeface="Cambria" pitchFamily="18" charset="0"/>
                <a:cs typeface="Times New Roman" pitchFamily="18" charset="0"/>
              </a:rPr>
              <a:t>SA 701 deals with the auditor’s responsibility to communicate key audit matters in the auditor’s report. </a:t>
            </a:r>
            <a:endParaRPr lang="en-US" sz="2800" dirty="0" smtClean="0">
              <a:latin typeface="Cambria" pitchFamily="18" charset="0"/>
              <a:cs typeface="Times New Roman" pitchFamily="18" charset="0"/>
            </a:endParaRPr>
          </a:p>
          <a:p>
            <a:pPr lvl="0" algn="just">
              <a:buFont typeface="Wingdings" pitchFamily="2" charset="2"/>
              <a:buChar char="Ø"/>
            </a:pPr>
            <a:r>
              <a:rPr lang="en-US" sz="2800" dirty="0" smtClean="0">
                <a:latin typeface="Cambria" pitchFamily="18" charset="0"/>
                <a:cs typeface="Times New Roman" pitchFamily="18" charset="0"/>
              </a:rPr>
              <a:t> </a:t>
            </a:r>
            <a:r>
              <a:rPr lang="en-US" sz="2800" dirty="0" smtClean="0">
                <a:latin typeface="Cambria" pitchFamily="18" charset="0"/>
                <a:cs typeface="Times New Roman" pitchFamily="18" charset="0"/>
              </a:rPr>
              <a:t> It </a:t>
            </a:r>
            <a:r>
              <a:rPr lang="en-US" sz="2800" dirty="0" smtClean="0">
                <a:latin typeface="Cambria" pitchFamily="18" charset="0"/>
                <a:cs typeface="Times New Roman" pitchFamily="18" charset="0"/>
              </a:rPr>
              <a:t>is intended to address:</a:t>
            </a:r>
          </a:p>
          <a:p>
            <a:pPr lvl="1" algn="just">
              <a:buFont typeface="Wingdings" pitchFamily="2" charset="2"/>
              <a:buChar char="Ø"/>
            </a:pPr>
            <a:r>
              <a:rPr lang="en-US" sz="2400" dirty="0" smtClean="0">
                <a:latin typeface="Cambria" pitchFamily="18" charset="0"/>
                <a:cs typeface="Times New Roman" pitchFamily="18" charset="0"/>
              </a:rPr>
              <a:t>both the auditor’s judgment as to what to communicate in the auditor’s report and </a:t>
            </a:r>
          </a:p>
          <a:p>
            <a:pPr lvl="1" algn="just">
              <a:buFont typeface="Wingdings" pitchFamily="2" charset="2"/>
              <a:buChar char="Ø"/>
            </a:pPr>
            <a:r>
              <a:rPr lang="en-US" sz="2400" dirty="0" smtClean="0">
                <a:latin typeface="Cambria" pitchFamily="18" charset="0"/>
                <a:cs typeface="Times New Roman" pitchFamily="18" charset="0"/>
              </a:rPr>
              <a:t>the form and content of such communication.</a:t>
            </a:r>
            <a:endParaRPr lang="en-US" sz="40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solidFill>
                  <a:schemeClr val="accent4">
                    <a:lumMod val="50000"/>
                  </a:schemeClr>
                </a:solidFill>
                <a:latin typeface="Cambria" pitchFamily="18" charset="0"/>
                <a:cs typeface="Arial" pitchFamily="34" charset="0"/>
              </a:rPr>
              <a:t>Introduction:</a:t>
            </a:r>
            <a:endParaRPr lang="en-US" dirty="0"/>
          </a:p>
        </p:txBody>
      </p:sp>
      <p:sp>
        <p:nvSpPr>
          <p:cNvPr id="3" name="Content Placeholder 2"/>
          <p:cNvSpPr>
            <a:spLocks noGrp="1"/>
          </p:cNvSpPr>
          <p:nvPr>
            <p:ph idx="1"/>
          </p:nvPr>
        </p:nvSpPr>
        <p:spPr/>
        <p:txBody>
          <a:bodyPr>
            <a:normAutofit lnSpcReduction="10000"/>
          </a:bodyPr>
          <a:lstStyle/>
          <a:p>
            <a:pPr lvl="0"/>
            <a:r>
              <a:rPr lang="en-US" dirty="0" smtClean="0">
                <a:latin typeface="Cambria" pitchFamily="18" charset="0"/>
                <a:cs typeface="Times New Roman" pitchFamily="18" charset="0"/>
              </a:rPr>
              <a:t>Purpose is to enhance the communicative value of the auditor’s report by providing greater transparency about the audit</a:t>
            </a:r>
            <a:r>
              <a:rPr lang="en-US" dirty="0" smtClean="0">
                <a:latin typeface="Cambria" pitchFamily="18" charset="0"/>
                <a:cs typeface="Times New Roman" pitchFamily="18" charset="0"/>
              </a:rPr>
              <a:t>.</a:t>
            </a:r>
          </a:p>
          <a:p>
            <a:pPr lvl="0"/>
            <a:endParaRPr lang="en-US" dirty="0" smtClean="0">
              <a:latin typeface="Cambria" pitchFamily="18" charset="0"/>
              <a:cs typeface="Times New Roman" pitchFamily="18" charset="0"/>
            </a:endParaRPr>
          </a:p>
          <a:p>
            <a:pPr lvl="0"/>
            <a:r>
              <a:rPr lang="en-US" dirty="0" smtClean="0">
                <a:latin typeface="Cambria" pitchFamily="18" charset="0"/>
                <a:cs typeface="Times New Roman" pitchFamily="18" charset="0"/>
              </a:rPr>
              <a:t>To provide additional information to intended users of FS to assist them in understanding those matters, were of most significance in the audit of FS of the current period </a:t>
            </a:r>
            <a:endParaRPr lang="en-US" dirty="0" smtClean="0">
              <a:latin typeface="Cambria" pitchFamily="18" charset="0"/>
              <a:cs typeface="Times New Roman" pitchFamily="18" charset="0"/>
            </a:endParaRPr>
          </a:p>
          <a:p>
            <a:pPr>
              <a:buNone/>
            </a:pP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33400" y="304800"/>
            <a:ext cx="8229600" cy="1143000"/>
          </a:xfrm>
        </p:spPr>
        <p:txBody>
          <a:bodyPr>
            <a:normAutofit/>
          </a:bodyPr>
          <a:lstStyle/>
          <a:p>
            <a:pPr algn="l"/>
            <a:r>
              <a:rPr lang="en-US" sz="3200" b="1" u="sng" dirty="0" smtClean="0">
                <a:solidFill>
                  <a:schemeClr val="accent4">
                    <a:lumMod val="50000"/>
                  </a:schemeClr>
                </a:solidFill>
                <a:latin typeface="Cambria" pitchFamily="18" charset="0"/>
                <a:cs typeface="Arial" pitchFamily="34" charset="0"/>
              </a:rPr>
              <a:t>Introduction:</a:t>
            </a:r>
            <a:endParaRPr lang="en-US" sz="3200" dirty="0">
              <a:solidFill>
                <a:schemeClr val="accent4">
                  <a:lumMod val="50000"/>
                </a:schemeClr>
              </a:solidFill>
              <a:latin typeface="Cambria" pitchFamily="18" charset="0"/>
              <a:ea typeface="+mn-ea"/>
              <a:cs typeface="Arial" pitchFamily="34" charset="0"/>
            </a:endParaRPr>
          </a:p>
        </p:txBody>
      </p:sp>
      <p:sp>
        <p:nvSpPr>
          <p:cNvPr id="2" name="Content Placeholder 1"/>
          <p:cNvSpPr>
            <a:spLocks noGrp="1"/>
          </p:cNvSpPr>
          <p:nvPr>
            <p:ph idx="1"/>
          </p:nvPr>
        </p:nvSpPr>
        <p:spPr>
          <a:xfrm>
            <a:off x="457200" y="1570037"/>
            <a:ext cx="8229600" cy="4297363"/>
          </a:xfrm>
        </p:spPr>
        <p:txBody>
          <a:bodyPr>
            <a:noAutofit/>
          </a:bodyPr>
          <a:lstStyle/>
          <a:p>
            <a:pPr lvl="0" algn="just">
              <a:buFont typeface="Wingdings" pitchFamily="2" charset="2"/>
              <a:buChar char="Ø"/>
            </a:pPr>
            <a:r>
              <a:rPr lang="en-US" sz="2800" b="0" dirty="0" smtClean="0">
                <a:latin typeface="Cambria" pitchFamily="18" charset="0"/>
                <a:cs typeface="Times New Roman" pitchFamily="18" charset="0"/>
              </a:rPr>
              <a:t>Communicating </a:t>
            </a:r>
            <a:r>
              <a:rPr lang="en-US" sz="2800" b="0" dirty="0" smtClean="0">
                <a:latin typeface="Cambria" pitchFamily="18" charset="0"/>
                <a:cs typeface="Times New Roman" pitchFamily="18" charset="0"/>
              </a:rPr>
              <a:t>key audit matters in the auditor’s report is not: </a:t>
            </a:r>
          </a:p>
          <a:p>
            <a:pPr lvl="1" algn="just">
              <a:buFont typeface="Wingdings" pitchFamily="2" charset="2"/>
              <a:buChar char="Ø"/>
            </a:pPr>
            <a:r>
              <a:rPr lang="en-US" sz="2400" b="0" dirty="0" smtClean="0">
                <a:latin typeface="Cambria" pitchFamily="18" charset="0"/>
                <a:cs typeface="Times New Roman" pitchFamily="18" charset="0"/>
              </a:rPr>
              <a:t>A substitute for disclosures in the financial statements </a:t>
            </a:r>
          </a:p>
          <a:p>
            <a:pPr lvl="1" algn="just">
              <a:buFont typeface="Wingdings" pitchFamily="2" charset="2"/>
              <a:buChar char="Ø"/>
            </a:pPr>
            <a:r>
              <a:rPr lang="en-US" sz="2400" b="0" dirty="0" smtClean="0">
                <a:latin typeface="Cambria" pitchFamily="18" charset="0"/>
                <a:cs typeface="Times New Roman" pitchFamily="18" charset="0"/>
              </a:rPr>
              <a:t>A substitute for the auditor expressing a modified opinion </a:t>
            </a:r>
            <a:endParaRPr lang="en-US" sz="2400" dirty="0" smtClean="0">
              <a:latin typeface="Cambria" pitchFamily="18" charset="0"/>
              <a:cs typeface="Times New Roman" pitchFamily="18" charset="0"/>
            </a:endParaRPr>
          </a:p>
          <a:p>
            <a:pPr lvl="1" algn="just">
              <a:buFont typeface="Wingdings" pitchFamily="2" charset="2"/>
              <a:buChar char="Ø"/>
            </a:pPr>
            <a:r>
              <a:rPr lang="en-US" sz="2400" b="0" dirty="0" smtClean="0">
                <a:latin typeface="Cambria" pitchFamily="18" charset="0"/>
                <a:cs typeface="Times New Roman" pitchFamily="18" charset="0"/>
              </a:rPr>
              <a:t>A substitute for reporting in accordance with SA 570 </a:t>
            </a:r>
            <a:r>
              <a:rPr lang="en-US" sz="2400" b="0" dirty="0" smtClean="0">
                <a:latin typeface="Cambria" pitchFamily="18" charset="0"/>
                <a:cs typeface="Times New Roman" pitchFamily="18" charset="0"/>
              </a:rPr>
              <a:t>(</a:t>
            </a:r>
            <a:r>
              <a:rPr lang="en-US" sz="2400" dirty="0" smtClean="0">
                <a:latin typeface="Cambria" pitchFamily="18" charset="0"/>
                <a:cs typeface="Times New Roman" pitchFamily="18" charset="0"/>
              </a:rPr>
              <a:t>G</a:t>
            </a:r>
            <a:r>
              <a:rPr lang="en-US" sz="2400" b="0" dirty="0" smtClean="0">
                <a:latin typeface="Cambria" pitchFamily="18" charset="0"/>
                <a:cs typeface="Times New Roman" pitchFamily="18" charset="0"/>
              </a:rPr>
              <a:t>oing Concern) </a:t>
            </a:r>
            <a:r>
              <a:rPr lang="en-US" sz="2400" b="0" dirty="0" smtClean="0">
                <a:latin typeface="Cambria" pitchFamily="18" charset="0"/>
                <a:cs typeface="Times New Roman" pitchFamily="18" charset="0"/>
              </a:rPr>
              <a:t>or </a:t>
            </a:r>
          </a:p>
          <a:p>
            <a:pPr lvl="1" algn="just">
              <a:buFont typeface="Wingdings" pitchFamily="2" charset="2"/>
              <a:buChar char="Ø"/>
            </a:pPr>
            <a:r>
              <a:rPr lang="en-US" sz="2400" b="0" dirty="0" smtClean="0">
                <a:latin typeface="Cambria" pitchFamily="18" charset="0"/>
                <a:cs typeface="Times New Roman" pitchFamily="18" charset="0"/>
              </a:rPr>
              <a:t>A separate opinion on individual matters. </a:t>
            </a:r>
          </a:p>
          <a:p>
            <a:endParaRPr lang="en-US" sz="1600" b="0" dirty="0" smtClean="0">
              <a:latin typeface="Cambria" pitchFamily="18" charset="0"/>
              <a:cs typeface="Times New Roman" pitchFamily="18" charset="0"/>
            </a:endParaRPr>
          </a:p>
        </p:txBody>
      </p:sp>
      <p:sp>
        <p:nvSpPr>
          <p:cNvPr id="5" name="TextBox 4"/>
          <p:cNvSpPr txBox="1"/>
          <p:nvPr/>
        </p:nvSpPr>
        <p:spPr>
          <a:xfrm>
            <a:off x="-76200" y="6400800"/>
            <a:ext cx="762000" cy="323165"/>
          </a:xfrm>
          <a:prstGeom prst="rect">
            <a:avLst/>
          </a:prstGeom>
          <a:noFill/>
        </p:spPr>
        <p:txBody>
          <a:bodyPr wrap="square" rtlCol="0">
            <a:spAutoFit/>
          </a:bodyPr>
          <a:lstStyle/>
          <a:p>
            <a:pPr algn="ctr"/>
            <a:fld id="{30E2B6D9-684D-417A-9480-5E00ED60894B}" type="slidenum">
              <a:rPr lang="en-US" sz="1500" smtClean="0">
                <a:solidFill>
                  <a:schemeClr val="bg1"/>
                </a:solidFill>
                <a:latin typeface="Cambria" pitchFamily="18" charset="0"/>
              </a:rPr>
              <a:pPr algn="ctr"/>
              <a:t>8</a:t>
            </a:fld>
            <a:endParaRPr lang="en-US" sz="1500" dirty="0">
              <a:solidFill>
                <a:schemeClr val="bg1"/>
              </a:solidFill>
              <a:latin typeface="Cambria" pitchFamily="18" charset="0"/>
            </a:endParaRPr>
          </a:p>
        </p:txBody>
      </p:sp>
      <p:sp>
        <p:nvSpPr>
          <p:cNvPr id="6" name="Title 1"/>
          <p:cNvSpPr txBox="1">
            <a:spLocks/>
          </p:cNvSpPr>
          <p:nvPr/>
        </p:nvSpPr>
        <p:spPr>
          <a:xfrm>
            <a:off x="6172200" y="0"/>
            <a:ext cx="2971800" cy="533400"/>
          </a:xfrm>
          <a:prstGeom prst="rect">
            <a:avLst/>
          </a:prstGeom>
          <a:solidFill>
            <a:schemeClr val="tx2">
              <a:lumMod val="40000"/>
              <a:lumOff val="60000"/>
            </a:schemeClr>
          </a:solidFill>
        </p:spPr>
        <p:txBody>
          <a:bodyPr vert="horz" lIns="91440" tIns="45720" rIns="91440" bIns="45720" rtlCol="0" anchor="ctr">
            <a:noAutofit/>
          </a:bodyPr>
          <a:lstStyle/>
          <a:p>
            <a:pPr lvl="0" algn="ctr" fontAlgn="auto">
              <a:spcAft>
                <a:spcPts val="0"/>
              </a:spcAft>
              <a:defRPr/>
            </a:pPr>
            <a:r>
              <a:rPr lang="en-US" sz="2800" i="1" u="sng" dirty="0" smtClean="0">
                <a:solidFill>
                  <a:srgbClr val="990033"/>
                </a:solidFill>
                <a:effectLst>
                  <a:outerShdw blurRad="38100" dist="38100" dir="2700000" algn="tl">
                    <a:srgbClr val="000000">
                      <a:alpha val="43137"/>
                    </a:srgbClr>
                  </a:outerShdw>
                </a:effectLst>
                <a:latin typeface="Cambria" pitchFamily="18" charset="0"/>
                <a:cs typeface="Arial" pitchFamily="34" charset="0"/>
              </a:rPr>
              <a:t>SA-701</a:t>
            </a:r>
            <a:endParaRPr kumimoji="0" lang="en-US" sz="2600" b="1" i="1" u="sng" strike="noStrike" kern="1200" cap="none" spc="0" normalizeH="0" baseline="0" noProof="0" dirty="0">
              <a:ln>
                <a:noFill/>
              </a:ln>
              <a:solidFill>
                <a:srgbClr val="7030A0"/>
              </a:solidFill>
              <a:effectLst/>
              <a:uLnTx/>
              <a:uFillTx/>
              <a:latin typeface="Book Antiqua" pitchFamily="18" charset="0"/>
              <a:ea typeface="Verdana" pitchFamily="34" charset="0"/>
              <a:cs typeface="Verdana" pitchFamily="34" charset="0"/>
            </a:endParaRPr>
          </a:p>
        </p:txBody>
      </p:sp>
      <p:sp>
        <p:nvSpPr>
          <p:cNvPr id="7" name="TextBox 6"/>
          <p:cNvSpPr txBox="1"/>
          <p:nvPr/>
        </p:nvSpPr>
        <p:spPr>
          <a:xfrm>
            <a:off x="0" y="0"/>
            <a:ext cx="4191000" cy="381000"/>
          </a:xfrm>
          <a:prstGeom prst="rect">
            <a:avLst/>
          </a:prstGeom>
          <a:blipFill>
            <a:blip r:embed="rId3"/>
            <a:tile tx="0" ty="0" sx="100000" sy="100000" flip="none" algn="tl"/>
          </a:blipFill>
        </p:spPr>
        <p:txBody>
          <a:bodyPr wrap="square" rtlCol="0">
            <a:spAutoFit/>
          </a:bodyPr>
          <a:lstStyle/>
          <a:p>
            <a:pPr algn="ctr"/>
            <a:r>
              <a:rPr lang="en-US" b="1" u="sng" dirty="0" smtClean="0">
                <a:solidFill>
                  <a:srgbClr val="7030A0"/>
                </a:solidFill>
                <a:latin typeface="Cambria" pitchFamily="18" charset="0"/>
              </a:rPr>
              <a:t>Audit Report – Standards on Auditing</a:t>
            </a:r>
            <a:endParaRPr lang="en-US" b="1" u="sng" dirty="0">
              <a:solidFill>
                <a:srgbClr val="7030A0"/>
              </a:solidFill>
              <a:latin typeface="Cambria"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33400" y="304800"/>
            <a:ext cx="8229600" cy="1143000"/>
          </a:xfrm>
        </p:spPr>
        <p:txBody>
          <a:bodyPr>
            <a:normAutofit/>
          </a:bodyPr>
          <a:lstStyle/>
          <a:p>
            <a:pPr algn="l"/>
            <a:r>
              <a:rPr lang="en-US" sz="3200" b="1" u="sng" dirty="0" smtClean="0">
                <a:solidFill>
                  <a:schemeClr val="accent4">
                    <a:lumMod val="50000"/>
                  </a:schemeClr>
                </a:solidFill>
                <a:latin typeface="Cambria" pitchFamily="18" charset="0"/>
                <a:cs typeface="Arial" pitchFamily="34" charset="0"/>
              </a:rPr>
              <a:t>Objectives:</a:t>
            </a:r>
            <a:endParaRPr lang="en-US" sz="3200" dirty="0">
              <a:solidFill>
                <a:schemeClr val="accent4">
                  <a:lumMod val="50000"/>
                </a:schemeClr>
              </a:solidFill>
              <a:latin typeface="Cambria" pitchFamily="18" charset="0"/>
              <a:ea typeface="+mn-ea"/>
              <a:cs typeface="Arial" pitchFamily="34" charset="0"/>
            </a:endParaRPr>
          </a:p>
        </p:txBody>
      </p:sp>
      <p:sp>
        <p:nvSpPr>
          <p:cNvPr id="2" name="Content Placeholder 1"/>
          <p:cNvSpPr>
            <a:spLocks noGrp="1"/>
          </p:cNvSpPr>
          <p:nvPr>
            <p:ph idx="1"/>
          </p:nvPr>
        </p:nvSpPr>
        <p:spPr>
          <a:xfrm>
            <a:off x="457200" y="1570037"/>
            <a:ext cx="8229600" cy="4297363"/>
          </a:xfrm>
        </p:spPr>
        <p:txBody>
          <a:bodyPr>
            <a:noAutofit/>
          </a:bodyPr>
          <a:lstStyle/>
          <a:p>
            <a:pPr lvl="0" algn="just">
              <a:buFont typeface="Wingdings" pitchFamily="2" charset="2"/>
              <a:buChar char="Ø"/>
            </a:pPr>
            <a:r>
              <a:rPr lang="en-US" sz="2800" dirty="0" smtClean="0">
                <a:latin typeface="Cambria" pitchFamily="18" charset="0"/>
              </a:rPr>
              <a:t>The objective of the auditor are:</a:t>
            </a:r>
          </a:p>
          <a:p>
            <a:pPr lvl="1" algn="just">
              <a:buFont typeface="Wingdings" pitchFamily="2" charset="2"/>
              <a:buChar char="§"/>
            </a:pPr>
            <a:endParaRPr lang="en-US" dirty="0" smtClean="0">
              <a:latin typeface="Cambria" pitchFamily="18" charset="0"/>
            </a:endParaRPr>
          </a:p>
          <a:p>
            <a:pPr lvl="1" algn="just">
              <a:buFont typeface="Wingdings" pitchFamily="2" charset="2"/>
              <a:buChar char="§"/>
            </a:pPr>
            <a:r>
              <a:rPr lang="en-US" dirty="0" smtClean="0">
                <a:latin typeface="Cambria" pitchFamily="18" charset="0"/>
              </a:rPr>
              <a:t>to </a:t>
            </a:r>
            <a:r>
              <a:rPr lang="en-US" dirty="0" smtClean="0">
                <a:latin typeface="Cambria" pitchFamily="18" charset="0"/>
              </a:rPr>
              <a:t>determine </a:t>
            </a:r>
            <a:r>
              <a:rPr lang="en-US" b="1" dirty="0" smtClean="0">
                <a:latin typeface="Cambria" pitchFamily="18" charset="0"/>
              </a:rPr>
              <a:t>key audit matters</a:t>
            </a:r>
            <a:r>
              <a:rPr lang="en-US" dirty="0" smtClean="0">
                <a:latin typeface="Cambria" pitchFamily="18" charset="0"/>
              </a:rPr>
              <a:t> and, having formed an opinion on the financial statements, communicate those matters by describing them in the auditor’s report.</a:t>
            </a:r>
            <a:endParaRPr lang="en-US" sz="2100" dirty="0" smtClean="0">
              <a:latin typeface="Cambria" pitchFamily="18" charset="0"/>
            </a:endParaRPr>
          </a:p>
          <a:p>
            <a:pPr lvl="1" algn="just">
              <a:buFont typeface="Wingdings" pitchFamily="2" charset="2"/>
              <a:buChar char="§"/>
            </a:pPr>
            <a:endParaRPr lang="en-US" sz="2100" b="1" u="sng" dirty="0" smtClean="0">
              <a:latin typeface="Cambria" pitchFamily="18" charset="0"/>
            </a:endParaRPr>
          </a:p>
          <a:p>
            <a:pPr lvl="1" algn="just">
              <a:buFont typeface="Wingdings" pitchFamily="2" charset="2"/>
              <a:buChar char="§"/>
            </a:pPr>
            <a:endParaRPr lang="en-US" sz="2100" dirty="0" smtClean="0">
              <a:latin typeface="Cambria" pitchFamily="18" charset="0"/>
            </a:endParaRPr>
          </a:p>
          <a:p>
            <a:pPr marL="231775" indent="-231775" algn="just">
              <a:buFont typeface="Arial" pitchFamily="34" charset="0"/>
              <a:buChar char="•"/>
            </a:pPr>
            <a:endParaRPr lang="en-US" sz="2100" dirty="0" smtClean="0">
              <a:latin typeface="Cambria" pitchFamily="18" charset="0"/>
            </a:endParaRPr>
          </a:p>
        </p:txBody>
      </p:sp>
      <p:sp>
        <p:nvSpPr>
          <p:cNvPr id="5" name="TextBox 4"/>
          <p:cNvSpPr txBox="1"/>
          <p:nvPr/>
        </p:nvSpPr>
        <p:spPr>
          <a:xfrm>
            <a:off x="-76200" y="6400800"/>
            <a:ext cx="762000" cy="323165"/>
          </a:xfrm>
          <a:prstGeom prst="rect">
            <a:avLst/>
          </a:prstGeom>
          <a:noFill/>
        </p:spPr>
        <p:txBody>
          <a:bodyPr wrap="square" rtlCol="0">
            <a:spAutoFit/>
          </a:bodyPr>
          <a:lstStyle/>
          <a:p>
            <a:pPr algn="ctr"/>
            <a:fld id="{30E2B6D9-684D-417A-9480-5E00ED60894B}" type="slidenum">
              <a:rPr lang="en-US" sz="1500" smtClean="0">
                <a:solidFill>
                  <a:schemeClr val="bg1"/>
                </a:solidFill>
                <a:latin typeface="Cambria" pitchFamily="18" charset="0"/>
              </a:rPr>
              <a:pPr algn="ctr"/>
              <a:t>9</a:t>
            </a:fld>
            <a:endParaRPr lang="en-US" sz="1500" dirty="0">
              <a:solidFill>
                <a:schemeClr val="bg1"/>
              </a:solidFill>
              <a:latin typeface="Cambria" pitchFamily="18" charset="0"/>
            </a:endParaRPr>
          </a:p>
        </p:txBody>
      </p:sp>
      <p:sp>
        <p:nvSpPr>
          <p:cNvPr id="6" name="Title 1"/>
          <p:cNvSpPr txBox="1">
            <a:spLocks/>
          </p:cNvSpPr>
          <p:nvPr/>
        </p:nvSpPr>
        <p:spPr>
          <a:xfrm>
            <a:off x="6172200" y="0"/>
            <a:ext cx="2971800" cy="533400"/>
          </a:xfrm>
          <a:prstGeom prst="rect">
            <a:avLst/>
          </a:prstGeom>
          <a:solidFill>
            <a:schemeClr val="tx2">
              <a:lumMod val="40000"/>
              <a:lumOff val="60000"/>
            </a:schemeClr>
          </a:solidFill>
        </p:spPr>
        <p:txBody>
          <a:bodyPr vert="horz" lIns="91440" tIns="45720" rIns="91440" bIns="45720" rtlCol="0" anchor="ctr">
            <a:noAutofit/>
          </a:bodyPr>
          <a:lstStyle/>
          <a:p>
            <a:pPr lvl="0" algn="ctr" fontAlgn="auto">
              <a:spcAft>
                <a:spcPts val="0"/>
              </a:spcAft>
              <a:defRPr/>
            </a:pPr>
            <a:r>
              <a:rPr lang="en-US" sz="2800" i="1" u="sng" smtClean="0">
                <a:solidFill>
                  <a:srgbClr val="990033"/>
                </a:solidFill>
                <a:effectLst>
                  <a:outerShdw blurRad="38100" dist="38100" dir="2700000" algn="tl">
                    <a:srgbClr val="000000">
                      <a:alpha val="43137"/>
                    </a:srgbClr>
                  </a:outerShdw>
                </a:effectLst>
                <a:latin typeface="Cambria" pitchFamily="18" charset="0"/>
                <a:cs typeface="Arial" pitchFamily="34" charset="0"/>
              </a:rPr>
              <a:t>SA-701</a:t>
            </a:r>
            <a:endParaRPr kumimoji="0" lang="en-US" sz="2600" b="1" i="1" u="sng" strike="noStrike" kern="1200" cap="none" spc="0" normalizeH="0" baseline="0" noProof="0" dirty="0">
              <a:ln>
                <a:noFill/>
              </a:ln>
              <a:solidFill>
                <a:srgbClr val="7030A0"/>
              </a:solidFill>
              <a:effectLst/>
              <a:uLnTx/>
              <a:uFillTx/>
              <a:latin typeface="Book Antiqua" pitchFamily="18" charset="0"/>
              <a:ea typeface="Verdana" pitchFamily="34" charset="0"/>
              <a:cs typeface="Verdana" pitchFamily="34" charset="0"/>
            </a:endParaRPr>
          </a:p>
        </p:txBody>
      </p:sp>
      <p:sp>
        <p:nvSpPr>
          <p:cNvPr id="7" name="TextBox 6"/>
          <p:cNvSpPr txBox="1"/>
          <p:nvPr/>
        </p:nvSpPr>
        <p:spPr>
          <a:xfrm>
            <a:off x="0" y="0"/>
            <a:ext cx="4191000" cy="381000"/>
          </a:xfrm>
          <a:prstGeom prst="rect">
            <a:avLst/>
          </a:prstGeom>
          <a:blipFill>
            <a:blip r:embed="rId3"/>
            <a:tile tx="0" ty="0" sx="100000" sy="100000" flip="none" algn="tl"/>
          </a:blipFill>
        </p:spPr>
        <p:txBody>
          <a:bodyPr wrap="square" rtlCol="0">
            <a:spAutoFit/>
          </a:bodyPr>
          <a:lstStyle/>
          <a:p>
            <a:pPr algn="ctr"/>
            <a:r>
              <a:rPr lang="en-US" b="1" u="sng" dirty="0" smtClean="0">
                <a:solidFill>
                  <a:srgbClr val="7030A0"/>
                </a:solidFill>
                <a:latin typeface="Cambria" pitchFamily="18" charset="0"/>
              </a:rPr>
              <a:t>Audit Report – Standards on Auditing</a:t>
            </a:r>
            <a:endParaRPr lang="en-US" b="1" u="sng" dirty="0">
              <a:solidFill>
                <a:srgbClr val="7030A0"/>
              </a:solidFill>
              <a:latin typeface="Cambria"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TotalTime>
  <Words>871</Words>
  <Application>Microsoft Office PowerPoint</Application>
  <PresentationFormat>On-screen Show (4:3)</PresentationFormat>
  <Paragraphs>141</Paragraphs>
  <Slides>18</Slides>
  <Notes>9</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AUDIT REPORT</vt:lpstr>
      <vt:lpstr>Slide 2</vt:lpstr>
      <vt:lpstr>SA 701</vt:lpstr>
      <vt:lpstr>Let us understand</vt:lpstr>
      <vt:lpstr>Definition of ‘Key audit matters’</vt:lpstr>
      <vt:lpstr>Introduction:</vt:lpstr>
      <vt:lpstr>Introduction:</vt:lpstr>
      <vt:lpstr>Introduction:</vt:lpstr>
      <vt:lpstr>Objectives:</vt:lpstr>
      <vt:lpstr>Determining Key Audit Matters:</vt:lpstr>
      <vt:lpstr>Communicating Key Audit Matters:</vt:lpstr>
      <vt:lpstr>Slide 12</vt:lpstr>
      <vt:lpstr>Slide 13</vt:lpstr>
      <vt:lpstr>Slide 14</vt:lpstr>
      <vt:lpstr>Communicating Key Audit Matters: (cont..)</vt:lpstr>
      <vt:lpstr>Slide 16</vt:lpstr>
      <vt:lpstr>Slide 17</vt:lpstr>
      <vt:lpstr> Communication with Those Charged with Governance:-</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AUDIT REPORT</dc:title>
  <dc:creator>admin</dc:creator>
  <cp:lastModifiedBy>admin</cp:lastModifiedBy>
  <cp:revision>26</cp:revision>
  <dcterms:created xsi:type="dcterms:W3CDTF">2006-08-16T00:00:00Z</dcterms:created>
  <dcterms:modified xsi:type="dcterms:W3CDTF">2019-04-01T12:23:39Z</dcterms:modified>
</cp:coreProperties>
</file>